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8"/>
  </p:notesMasterIdLst>
  <p:sldIdLst>
    <p:sldId id="293" r:id="rId2"/>
    <p:sldId id="301" r:id="rId3"/>
    <p:sldId id="302" r:id="rId4"/>
    <p:sldId id="303" r:id="rId5"/>
    <p:sldId id="305" r:id="rId6"/>
    <p:sldId id="304" r:id="rId7"/>
    <p:sldId id="306" r:id="rId8"/>
    <p:sldId id="307" r:id="rId9"/>
    <p:sldId id="308" r:id="rId10"/>
    <p:sldId id="309" r:id="rId11"/>
    <p:sldId id="310" r:id="rId12"/>
    <p:sldId id="314" r:id="rId13"/>
    <p:sldId id="315" r:id="rId14"/>
    <p:sldId id="316" r:id="rId15"/>
    <p:sldId id="322" r:id="rId16"/>
    <p:sldId id="323" r:id="rId17"/>
  </p:sldIdLst>
  <p:sldSz cx="12192000" cy="6858000"/>
  <p:notesSz cx="7099300" cy="102346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間スタイル 2 - アクセント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550" autoAdjust="0"/>
    <p:restoredTop sz="67749" autoAdjust="0"/>
  </p:normalViewPr>
  <p:slideViewPr>
    <p:cSldViewPr snapToGrid="0">
      <p:cViewPr varScale="1">
        <p:scale>
          <a:sx n="54" d="100"/>
          <a:sy n="54" d="100"/>
        </p:scale>
        <p:origin x="144" y="62"/>
      </p:cViewPr>
      <p:guideLst/>
    </p:cSldViewPr>
  </p:slideViewPr>
  <p:outlineViewPr>
    <p:cViewPr>
      <p:scale>
        <a:sx n="33" d="100"/>
        <a:sy n="33" d="100"/>
      </p:scale>
      <p:origin x="0" y="-341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2990" y="3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4" cy="513509"/>
          </a:xfrm>
          <a:prstGeom prst="rect">
            <a:avLst/>
          </a:prstGeom>
        </p:spPr>
        <p:txBody>
          <a:bodyPr vert="horz" lIns="99004" tIns="49503" rIns="99004" bIns="49503" rtlCol="0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4021297" y="2"/>
            <a:ext cx="3076364" cy="513509"/>
          </a:xfrm>
          <a:prstGeom prst="rect">
            <a:avLst/>
          </a:prstGeom>
        </p:spPr>
        <p:txBody>
          <a:bodyPr vert="horz" lIns="99004" tIns="49503" rIns="99004" bIns="49503" rtlCol="0"/>
          <a:lstStyle>
            <a:lvl1pPr algn="r">
              <a:defRPr sz="1300"/>
            </a:lvl1pPr>
          </a:lstStyle>
          <a:p>
            <a:fld id="{7AFF1565-2E48-418A-A4F3-09931CA7A9C3}" type="datetimeFigureOut">
              <a:rPr kumimoji="1" lang="ja-JP" altLang="en-US" smtClean="0"/>
              <a:t>2018/3/16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2038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04" tIns="49503" rIns="99004" bIns="49503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709932" y="4925409"/>
            <a:ext cx="5679440" cy="4029880"/>
          </a:xfrm>
          <a:prstGeom prst="rect">
            <a:avLst/>
          </a:prstGeom>
        </p:spPr>
        <p:txBody>
          <a:bodyPr vert="horz" lIns="99004" tIns="49503" rIns="99004" bIns="49503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9721109"/>
            <a:ext cx="3076364" cy="513508"/>
          </a:xfrm>
          <a:prstGeom prst="rect">
            <a:avLst/>
          </a:prstGeom>
        </p:spPr>
        <p:txBody>
          <a:bodyPr vert="horz" lIns="99004" tIns="49503" rIns="99004" bIns="49503" rtlCol="0" anchor="b"/>
          <a:lstStyle>
            <a:lvl1pPr algn="l">
              <a:defRPr sz="13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4021297" y="9721109"/>
            <a:ext cx="3076364" cy="513508"/>
          </a:xfrm>
          <a:prstGeom prst="rect">
            <a:avLst/>
          </a:prstGeom>
        </p:spPr>
        <p:txBody>
          <a:bodyPr vert="horz" lIns="99004" tIns="49503" rIns="99004" bIns="49503" rtlCol="0" anchor="b"/>
          <a:lstStyle>
            <a:lvl1pPr algn="r">
              <a:defRPr sz="1300"/>
            </a:lvl1pPr>
          </a:lstStyle>
          <a:p>
            <a:fld id="{FB2AE565-FD35-4EBA-A862-657D364B735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410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21030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83538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70915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52885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149836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3811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55664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16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27398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06970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5898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099812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7759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348739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720975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53555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2AE565-FD35-4EBA-A862-657D364B7356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40995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050AF43B-7D33-4DA6-9134-AB32B3F6BD85}" type="datetime1">
              <a:rPr lang="ja-JP" altLang="en-US" smtClean="0"/>
              <a:t>2018/3/16</a:t>
            </a:fld>
            <a:endParaRPr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5401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AE50E106-DAD4-4EBF-8617-7C29FB22B5AD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72612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D7FF46CD-4898-405A-A3B5-E63D7C3B350B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7841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8FE6AFFB-D67F-447F-B1FA-80B8377FDF16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142818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A0C6E950-5E4D-4B53-9ABE-D98F54E04A0C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41394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C25546F1-8E9E-49D7-BA48-4664B42A86CC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449253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5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59C35C4F-E935-4921-A109-45244515909E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7315552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05F92F05-EE7C-40BE-A527-7AE33337FA96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45418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AF1A676B-225C-45AF-B6F8-6E235A36037D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690023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>
              <a:defRPr sz="2800">
                <a:latin typeface="Ricty" panose="02000509000000000000" pitchFamily="1" charset="-128"/>
                <a:ea typeface="Ricty" panose="02000509000000000000" pitchFamily="1" charset="-128"/>
              </a:defRPr>
            </a:lvl2pPr>
            <a:lvl3pPr>
              <a:defRPr sz="2400">
                <a:latin typeface="Ricty" panose="02000509000000000000" pitchFamily="1" charset="-128"/>
                <a:ea typeface="Ricty" panose="02000509000000000000" pitchFamily="1" charset="-128"/>
              </a:defRPr>
            </a:lvl3pPr>
            <a:lvl4pPr>
              <a:defRPr sz="2000">
                <a:latin typeface="Ricty" panose="02000509000000000000" pitchFamily="1" charset="-128"/>
                <a:ea typeface="Ricty" panose="02000509000000000000" pitchFamily="1" charset="-128"/>
              </a:defRPr>
            </a:lvl4pPr>
            <a:lvl5pPr>
              <a:defRPr sz="2000">
                <a:latin typeface="Ricty" panose="02000509000000000000" pitchFamily="1" charset="-128"/>
                <a:ea typeface="Ricty" panose="02000509000000000000" pitchFamily="1" charset="-128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31DFA60D-3EFA-4EAC-BE91-FAA64CC018A1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5509310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>
                <a:latin typeface="Ricty" panose="02000509000000000000" pitchFamily="1" charset="-128"/>
                <a:ea typeface="Ricty" panose="02000509000000000000" pitchFamily="1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BAF41E2C-ACF7-4488-836C-A51909D72ADB}" type="datetime1">
              <a:rPr lang="ja-JP" altLang="en-US" smtClean="0"/>
              <a:t>2018/3/16</a:t>
            </a:fld>
            <a:endParaRPr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icty" panose="02000509000000000000" pitchFamily="1" charset="-128"/>
                <a:ea typeface="Ricty" panose="02000509000000000000" pitchFamily="1" charset="-128"/>
              </a:defRPr>
            </a:lvl1pPr>
          </a:lstStyle>
          <a:p>
            <a:fld id="{FE32714C-2F2B-4339-875C-F662F0CA4545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7442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7ADC98-8137-4236-B7AC-59431F41F72C}" type="datetime1">
              <a:rPr kumimoji="1" lang="ja-JP" altLang="en-US" smtClean="0"/>
              <a:t>2018/3/16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2714C-2F2B-4339-875C-F662F0CA4545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7" name="Shape 10"/>
          <p:cNvPicPr preferRelativeResize="0"/>
          <p:nvPr userDrawn="1"/>
        </p:nvPicPr>
        <p:blipFill rotWithShape="1">
          <a:blip r:embed="rId13">
            <a:alphaModFix/>
          </a:blip>
          <a:srcRect/>
          <a:stretch/>
        </p:blipFill>
        <p:spPr>
          <a:xfrm>
            <a:off x="107504" y="116633"/>
            <a:ext cx="3175500" cy="3599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168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unicode.org/reports/tr15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de.google.com/archive/p/nwc-toolkit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 wrap="none">
            <a:noAutofit/>
          </a:bodyPr>
          <a:lstStyle/>
          <a:p>
            <a:pPr algn="ctr"/>
            <a:r>
              <a:rPr lang="en-US" altLang="ja-JP" sz="4800" dirty="0"/>
              <a:t>『</a:t>
            </a:r>
            <a:r>
              <a:rPr lang="ja-JP" altLang="en-US" sz="4800" dirty="0"/>
              <a:t>国語研日本語ウェブコーパス</a:t>
            </a:r>
            <a:r>
              <a:rPr lang="en-US" altLang="ja-JP" sz="4800" dirty="0"/>
              <a:t>』</a:t>
            </a:r>
            <a:r>
              <a:rPr lang="ja-JP" altLang="en-US" sz="4800" dirty="0"/>
              <a:t>の概要</a:t>
            </a:r>
            <a:endParaRPr kumimoji="1" lang="ja-JP" altLang="en-US" sz="4800" dirty="0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algn="r"/>
            <a:endParaRPr lang="en-US" altLang="ja-JP" dirty="0"/>
          </a:p>
          <a:p>
            <a:pPr algn="r"/>
            <a:endParaRPr lang="en-US" altLang="ja-JP" dirty="0"/>
          </a:p>
          <a:p>
            <a:pPr algn="r"/>
            <a:r>
              <a:rPr lang="ja-JP" altLang="en-US" dirty="0"/>
              <a:t>国語研コーパス開発センタープロジェクト </a:t>
            </a:r>
            <a:r>
              <a:rPr lang="en-US" altLang="ja-JP" dirty="0"/>
              <a:t>2011-2015</a:t>
            </a:r>
            <a:r>
              <a:rPr lang="ja-JP" altLang="en-US" dirty="0"/>
              <a:t>「超大規模コーパス」</a:t>
            </a:r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</a:t>
            </a:fld>
            <a:endParaRPr lang="ja-JP" altLang="en-US" dirty="0"/>
          </a:p>
        </p:txBody>
      </p:sp>
      <p:pic>
        <p:nvPicPr>
          <p:cNvPr id="7" name="Picture 2" descr="by-nc-nd">
            <a:extLst>
              <a:ext uri="{FF2B5EF4-FFF2-40B4-BE49-F238E27FC236}">
                <a16:creationId xmlns:a16="http://schemas.microsoft.com/office/drawing/2014/main" id="{23847225-1795-4115-9908-27341686C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" y="5986462"/>
            <a:ext cx="1428750" cy="49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75089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解析</a:t>
            </a:r>
            <a:r>
              <a:rPr lang="en-US" altLang="ja-JP" dirty="0"/>
              <a:t>:</a:t>
            </a:r>
            <a:r>
              <a:rPr lang="ja-JP" altLang="en-US" dirty="0"/>
              <a:t>正規化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ja-JP" altLang="en-US" sz="2400" dirty="0"/>
              <a:t>日本語 </a:t>
            </a:r>
            <a:r>
              <a:rPr lang="en-US" altLang="ja-JP" sz="2400" dirty="0"/>
              <a:t>Google N-gram </a:t>
            </a:r>
            <a:r>
              <a:rPr lang="ja-JP" altLang="en-US" sz="2400" dirty="0"/>
              <a:t>と同じ手法を利用</a:t>
            </a:r>
            <a:endParaRPr lang="en-US" altLang="ja-JP" sz="2400" dirty="0"/>
          </a:p>
          <a:p>
            <a:pPr lvl="1"/>
            <a:r>
              <a:rPr lang="en-US" altLang="ja-JP" dirty="0">
                <a:hlinkClick r:id="rId3" tooltip="Unicode NFKC"/>
              </a:rPr>
              <a:t>Unicode NFKC</a:t>
            </a:r>
            <a:r>
              <a:rPr lang="en-US" altLang="ja-JP" dirty="0"/>
              <a:t> </a:t>
            </a:r>
            <a:r>
              <a:rPr lang="ja-JP" altLang="en-US" dirty="0"/>
              <a:t>による文字の正規化</a:t>
            </a:r>
            <a:endParaRPr lang="en-US" altLang="ja-JP" dirty="0"/>
          </a:p>
          <a:p>
            <a:pPr lvl="1"/>
            <a:r>
              <a:rPr lang="ja-JP" altLang="en-US" dirty="0"/>
              <a:t>文境界</a:t>
            </a:r>
            <a:endParaRPr lang="en-US" altLang="ja-JP" dirty="0"/>
          </a:p>
          <a:p>
            <a:pPr lvl="2"/>
            <a:r>
              <a:rPr lang="en-US" altLang="ja-JP" dirty="0"/>
              <a:t>".", "!", "?", "</a:t>
            </a:r>
            <a:r>
              <a:rPr lang="ja-JP" altLang="en-US" dirty="0" err="1"/>
              <a:t>．</a:t>
            </a:r>
            <a:r>
              <a:rPr lang="en-US" altLang="ja-JP" dirty="0"/>
              <a:t>", "</a:t>
            </a:r>
            <a:r>
              <a:rPr lang="ja-JP" altLang="en-US" dirty="0" err="1"/>
              <a:t>。</a:t>
            </a:r>
            <a:r>
              <a:rPr lang="en-US" altLang="ja-JP" dirty="0"/>
              <a:t>", "</a:t>
            </a:r>
            <a:r>
              <a:rPr lang="ja-JP" altLang="en-US" dirty="0"/>
              <a:t>！</a:t>
            </a:r>
            <a:r>
              <a:rPr lang="en-US" altLang="ja-JP" dirty="0"/>
              <a:t>", "</a:t>
            </a:r>
            <a:r>
              <a:rPr lang="ja-JP" altLang="en-US" dirty="0"/>
              <a:t>？</a:t>
            </a:r>
            <a:r>
              <a:rPr lang="en-US" altLang="ja-JP" dirty="0"/>
              <a:t>"</a:t>
            </a:r>
          </a:p>
          <a:p>
            <a:pPr lvl="1"/>
            <a:r>
              <a:rPr lang="ja-JP" altLang="en-US" dirty="0"/>
              <a:t>文抽出（以下のものを排除）</a:t>
            </a:r>
            <a:endParaRPr lang="ja-JP" altLang="en-US" sz="1800" dirty="0"/>
          </a:p>
          <a:p>
            <a:pPr lvl="2"/>
            <a:r>
              <a:rPr lang="en-US" altLang="ja-JP" sz="1800" dirty="0"/>
              <a:t>5 </a:t>
            </a:r>
            <a:r>
              <a:rPr lang="ja-JP" altLang="en-US" sz="1800" dirty="0"/>
              <a:t>文字以下もしくは </a:t>
            </a:r>
            <a:r>
              <a:rPr lang="en-US" altLang="ja-JP" sz="1800" dirty="0"/>
              <a:t>1024 </a:t>
            </a:r>
            <a:r>
              <a:rPr lang="ja-JP" altLang="en-US" sz="1800" dirty="0"/>
              <a:t>文字以上（空白を除く）</a:t>
            </a:r>
          </a:p>
          <a:p>
            <a:pPr lvl="2"/>
            <a:r>
              <a:rPr lang="ja-JP" altLang="en-US" sz="1800" dirty="0"/>
              <a:t>ひらがなが文全体の </a:t>
            </a:r>
            <a:r>
              <a:rPr lang="en-US" altLang="ja-JP" sz="1800" dirty="0"/>
              <a:t>5% </a:t>
            </a:r>
            <a:r>
              <a:rPr lang="ja-JP" altLang="en-US" sz="1800" dirty="0"/>
              <a:t>未満（空白を除く）</a:t>
            </a:r>
          </a:p>
          <a:p>
            <a:pPr lvl="2"/>
            <a:r>
              <a:rPr lang="ja-JP" altLang="en-US" sz="1800" dirty="0"/>
              <a:t>日本語の文字が文全体の </a:t>
            </a:r>
            <a:r>
              <a:rPr lang="en-US" altLang="ja-JP" sz="1800" dirty="0"/>
              <a:t>70% </a:t>
            </a:r>
            <a:r>
              <a:rPr lang="ja-JP" altLang="en-US" sz="1800" dirty="0"/>
              <a:t>未満（空白を除く）</a:t>
            </a:r>
          </a:p>
          <a:p>
            <a:pPr lvl="3"/>
            <a:r>
              <a:rPr lang="ja-JP" altLang="en-US" sz="1600" dirty="0"/>
              <a:t>日本語の文字として扱うコードポイント</a:t>
            </a:r>
          </a:p>
          <a:p>
            <a:pPr lvl="3"/>
            <a:r>
              <a:rPr lang="en-US" altLang="ja-JP" sz="1600" dirty="0"/>
              <a:t>U+3040 - U+30FF</a:t>
            </a:r>
            <a:r>
              <a:rPr lang="ja-JP" altLang="en-US" sz="1600" dirty="0"/>
              <a:t>（ひらがな，カタカナ）</a:t>
            </a:r>
            <a:endParaRPr lang="en-US" altLang="ja-JP" sz="1600" dirty="0"/>
          </a:p>
          <a:p>
            <a:pPr lvl="3"/>
            <a:r>
              <a:rPr lang="en-US" altLang="ja-JP" sz="1600" dirty="0"/>
              <a:t>U+31F0 - U+31FF</a:t>
            </a:r>
            <a:r>
              <a:rPr lang="ja-JP" altLang="en-US" sz="1600" dirty="0"/>
              <a:t>（カタカナ拡張）</a:t>
            </a:r>
            <a:endParaRPr lang="en-US" altLang="ja-JP" sz="1600" dirty="0"/>
          </a:p>
          <a:p>
            <a:pPr lvl="3"/>
            <a:r>
              <a:rPr lang="en-US" altLang="ja-JP" sz="1600" dirty="0"/>
              <a:t>U+3400 - U+34BF</a:t>
            </a:r>
            <a:r>
              <a:rPr lang="ja-JP" altLang="en-US" sz="1600" dirty="0"/>
              <a:t>（</a:t>
            </a:r>
            <a:r>
              <a:rPr lang="en-US" altLang="ja-JP" sz="1600" dirty="0"/>
              <a:t>CJK </a:t>
            </a:r>
            <a:r>
              <a:rPr lang="ja-JP" altLang="en-US" sz="1600" dirty="0"/>
              <a:t>統合漢字拡張 </a:t>
            </a:r>
            <a:r>
              <a:rPr lang="en-US" altLang="ja-JP" sz="1600" dirty="0"/>
              <a:t>A </a:t>
            </a:r>
            <a:r>
              <a:rPr lang="ja-JP" altLang="en-US" sz="1600" dirty="0"/>
              <a:t>の一部）</a:t>
            </a:r>
            <a:endParaRPr lang="en-US" altLang="ja-JP" sz="1600" dirty="0"/>
          </a:p>
          <a:p>
            <a:pPr lvl="3"/>
            <a:r>
              <a:rPr lang="en-US" altLang="ja-JP" sz="1600" dirty="0"/>
              <a:t>U+4E00 - U+9FFF</a:t>
            </a:r>
            <a:r>
              <a:rPr lang="ja-JP" altLang="en-US" sz="1600" dirty="0"/>
              <a:t>（</a:t>
            </a:r>
            <a:r>
              <a:rPr lang="en-US" altLang="ja-JP" sz="1600" dirty="0"/>
              <a:t>CJK </a:t>
            </a:r>
            <a:r>
              <a:rPr lang="ja-JP" altLang="en-US" sz="1600" dirty="0"/>
              <a:t>統合漢字）</a:t>
            </a:r>
            <a:endParaRPr lang="en-US" altLang="ja-JP" sz="1600" dirty="0"/>
          </a:p>
          <a:p>
            <a:pPr lvl="3"/>
            <a:r>
              <a:rPr lang="en-US" altLang="ja-JP" sz="1600" dirty="0"/>
              <a:t>U+F900 - U+FAFF</a:t>
            </a:r>
            <a:r>
              <a:rPr lang="ja-JP" altLang="en-US" sz="1600" dirty="0"/>
              <a:t>（</a:t>
            </a:r>
            <a:r>
              <a:rPr lang="en-US" altLang="ja-JP" sz="1600" dirty="0"/>
              <a:t>CJK </a:t>
            </a:r>
            <a:r>
              <a:rPr lang="ja-JP" altLang="en-US" sz="1600" dirty="0"/>
              <a:t>互換漢字）</a:t>
            </a:r>
          </a:p>
          <a:p>
            <a:pPr lvl="2"/>
            <a:endParaRPr lang="en-US" altLang="ja-JP" sz="1600" dirty="0"/>
          </a:p>
          <a:p>
            <a:r>
              <a:rPr lang="en-US" altLang="ja-JP" sz="2400" dirty="0" err="1"/>
              <a:t>n</a:t>
            </a:r>
            <a:r>
              <a:rPr kumimoji="1" lang="en-US" altLang="ja-JP" sz="2400" dirty="0" err="1"/>
              <a:t>wc</a:t>
            </a:r>
            <a:r>
              <a:rPr lang="en-US" altLang="ja-JP" sz="2400" dirty="0"/>
              <a:t>-toolkit </a:t>
            </a:r>
            <a:r>
              <a:rPr lang="en-US" altLang="ja-JP" sz="2400" dirty="0">
                <a:hlinkClick r:id="rId4"/>
              </a:rPr>
              <a:t>https://code.google.com/archive/p/nwc-toolkit/</a:t>
            </a:r>
            <a:r>
              <a:rPr lang="ja-JP" altLang="en-US" sz="2400" dirty="0"/>
              <a:t>　</a:t>
            </a:r>
            <a:r>
              <a:rPr kumimoji="1" lang="ja-JP" altLang="en-US" sz="2400" dirty="0"/>
              <a:t>を利用</a:t>
            </a:r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234370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解析</a:t>
            </a:r>
            <a:r>
              <a:rPr lang="en-US" altLang="ja-JP" dirty="0"/>
              <a:t>:</a:t>
            </a:r>
            <a:r>
              <a:rPr lang="ja-JP" altLang="en-US" dirty="0"/>
              <a:t>形態素解析・係り受け解析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形態素解析・係り受け解析</a:t>
            </a:r>
            <a:endParaRPr kumimoji="1" lang="en-US" altLang="ja-JP" dirty="0"/>
          </a:p>
          <a:p>
            <a:pPr lvl="1"/>
            <a:r>
              <a:rPr lang="en-US" altLang="ja-JP" u="sng" dirty="0"/>
              <a:t>MeCab-0.996 + IPADIC-2.7.0 + CaboCha-0.69</a:t>
            </a:r>
          </a:p>
          <a:p>
            <a:pPr lvl="1"/>
            <a:r>
              <a:rPr lang="en-US" altLang="ja-JP" u="sng" dirty="0"/>
              <a:t>MeCab-0.996 + unidic-mecab-2.1.2 + CaboCha-0.69(</a:t>
            </a:r>
            <a:r>
              <a:rPr lang="en-US" altLang="ja-JP" u="sng" dirty="0" err="1"/>
              <a:t>UniDic</a:t>
            </a:r>
            <a:r>
              <a:rPr lang="ja-JP" altLang="en-US" u="sng" dirty="0"/>
              <a:t>主辞規則</a:t>
            </a:r>
            <a:r>
              <a:rPr lang="en-US" altLang="ja-JP" u="sng" dirty="0"/>
              <a:t>) </a:t>
            </a:r>
          </a:p>
          <a:p>
            <a:pPr marL="457200" lvl="1" indent="0">
              <a:buNone/>
            </a:pPr>
            <a:endParaRPr kumimoji="1" lang="ja-JP" altLang="en-US" sz="1800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11</a:t>
            </a:fld>
            <a:endParaRPr lang="ja-JP" altLang="en-US"/>
          </a:p>
        </p:txBody>
      </p:sp>
      <p:graphicFrame>
        <p:nvGraphicFramePr>
          <p:cNvPr id="7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89003286"/>
              </p:ext>
            </p:extLst>
          </p:nvPr>
        </p:nvGraphicFramePr>
        <p:xfrm>
          <a:off x="697622" y="3511090"/>
          <a:ext cx="10796755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93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935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593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593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1593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2012-4Q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2013-1Q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2013-2Q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2013-3Q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収集 </a:t>
                      </a:r>
                      <a:r>
                        <a:rPr kumimoji="1" lang="en-US" altLang="ja-JP" dirty="0"/>
                        <a:t>WARC</a:t>
                      </a:r>
                      <a:r>
                        <a:rPr kumimoji="1" lang="en-US" altLang="ja-JP" baseline="0" dirty="0"/>
                        <a:t> </a:t>
                      </a:r>
                      <a:r>
                        <a:rPr kumimoji="1" lang="ja-JP" altLang="en-US" baseline="0" dirty="0"/>
                        <a:t>ファイル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814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870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910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905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ja-JP" dirty="0"/>
                        <a:t>URL</a:t>
                      </a:r>
                      <a:r>
                        <a:rPr lang="ja-JP" altLang="en-US" dirty="0"/>
                        <a:t>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/>
                        <a:t>61,668,805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/>
                        <a:t>58,844,092</a:t>
                      </a:r>
                      <a:endParaRPr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61,479,268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57,892,917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形態素数</a:t>
                      </a:r>
                      <a:r>
                        <a:rPr kumimoji="1" lang="en-US" altLang="ja-JP" dirty="0"/>
                        <a:t>(IPADIC)</a:t>
                      </a:r>
                    </a:p>
                    <a:p>
                      <a:r>
                        <a:rPr kumimoji="1" lang="ja-JP" altLang="en-US" dirty="0"/>
                        <a:t>（文抽出なし）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64,714,650,129</a:t>
                      </a:r>
                    </a:p>
                    <a:p>
                      <a:pPr algn="r"/>
                      <a:r>
                        <a:rPr kumimoji="1" lang="en-US" altLang="ja-JP" dirty="0"/>
                        <a:t>647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62,077,520,745</a:t>
                      </a:r>
                    </a:p>
                    <a:p>
                      <a:pPr algn="r"/>
                      <a:r>
                        <a:rPr kumimoji="1" lang="en-US" altLang="ja-JP" dirty="0"/>
                        <a:t>620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63,414,252,638</a:t>
                      </a:r>
                    </a:p>
                    <a:p>
                      <a:pPr algn="r"/>
                      <a:r>
                        <a:rPr kumimoji="1" lang="en-US" altLang="ja-JP" dirty="0"/>
                        <a:t>634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65,736,027,334</a:t>
                      </a:r>
                    </a:p>
                    <a:p>
                      <a:pPr algn="r"/>
                      <a:r>
                        <a:rPr kumimoji="1" lang="en-US" altLang="ja-JP" dirty="0"/>
                        <a:t>647</a:t>
                      </a:r>
                      <a:r>
                        <a:rPr kumimoji="1" lang="ja-JP" altLang="en-US" dirty="0"/>
                        <a:t>億形態素</a:t>
                      </a:r>
                      <a:r>
                        <a:rPr kumimoji="1" lang="en-US" altLang="ja-JP" dirty="0"/>
                        <a:t> 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形態素数</a:t>
                      </a:r>
                      <a:r>
                        <a:rPr kumimoji="1" lang="en-US" altLang="ja-JP" dirty="0"/>
                        <a:t>(IPADIC)</a:t>
                      </a:r>
                    </a:p>
                    <a:p>
                      <a:r>
                        <a:rPr kumimoji="1" lang="ja-JP" altLang="en-US" dirty="0"/>
                        <a:t>（文抽出あり）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33,767,409,441</a:t>
                      </a:r>
                    </a:p>
                    <a:p>
                      <a:pPr algn="r"/>
                      <a:r>
                        <a:rPr kumimoji="1" lang="en-US" altLang="ja-JP" dirty="0"/>
                        <a:t>337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32,651,138,004</a:t>
                      </a:r>
                    </a:p>
                    <a:p>
                      <a:pPr algn="r"/>
                      <a:r>
                        <a:rPr kumimoji="1" lang="en-US" altLang="ja-JP" dirty="0"/>
                        <a:t>326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33,073,991,355</a:t>
                      </a:r>
                    </a:p>
                    <a:p>
                      <a:pPr algn="r"/>
                      <a:r>
                        <a:rPr kumimoji="1" lang="en-US" altLang="ja-JP" dirty="0"/>
                        <a:t>330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30,923,912,566</a:t>
                      </a:r>
                    </a:p>
                    <a:p>
                      <a:pPr algn="r"/>
                      <a:r>
                        <a:rPr kumimoji="1" lang="en-US" altLang="ja-JP" dirty="0"/>
                        <a:t>309</a:t>
                      </a:r>
                      <a:r>
                        <a:rPr kumimoji="1" lang="ja-JP" altLang="en-US" dirty="0"/>
                        <a:t>億形態素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文数（のべ数）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2,678,315,774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2,600,122,908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2,659,617,620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2,478,309,312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文数（異なり数）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1,097,011,506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1,048,772,913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/>
                        <a:t>1,063,649,324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ja-JP" altLang="en-US" dirty="0"/>
                        <a:t> </a:t>
                      </a:r>
                      <a:r>
                        <a:rPr kumimoji="1" lang="en-US" altLang="ja-JP" dirty="0"/>
                        <a:t>1,007,771,383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7481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12</a:t>
            </a:fld>
            <a:endParaRPr lang="ja-JP" altLang="en-US"/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CA237B8C-AA6D-465B-ACF8-BB548BC5C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306873"/>
              </p:ext>
            </p:extLst>
          </p:nvPr>
        </p:nvGraphicFramePr>
        <p:xfrm>
          <a:off x="838200" y="489848"/>
          <a:ext cx="10555111" cy="5866502"/>
        </p:xfrm>
        <a:graphic>
          <a:graphicData uri="http://schemas.openxmlformats.org/drawingml/2006/table">
            <a:tbl>
              <a:tblPr/>
              <a:tblGrid>
                <a:gridCol w="2059005">
                  <a:extLst>
                    <a:ext uri="{9D8B030D-6E8A-4147-A177-3AD203B41FA5}">
                      <a16:colId xmlns:a16="http://schemas.microsoft.com/office/drawing/2014/main" val="3578951921"/>
                    </a:ext>
                  </a:extLst>
                </a:gridCol>
                <a:gridCol w="563518">
                  <a:extLst>
                    <a:ext uri="{9D8B030D-6E8A-4147-A177-3AD203B41FA5}">
                      <a16:colId xmlns:a16="http://schemas.microsoft.com/office/drawing/2014/main" val="492381438"/>
                    </a:ext>
                  </a:extLst>
                </a:gridCol>
                <a:gridCol w="1040339">
                  <a:extLst>
                    <a:ext uri="{9D8B030D-6E8A-4147-A177-3AD203B41FA5}">
                      <a16:colId xmlns:a16="http://schemas.microsoft.com/office/drawing/2014/main" val="4080012931"/>
                    </a:ext>
                  </a:extLst>
                </a:gridCol>
                <a:gridCol w="1365445">
                  <a:extLst>
                    <a:ext uri="{9D8B030D-6E8A-4147-A177-3AD203B41FA5}">
                      <a16:colId xmlns:a16="http://schemas.microsoft.com/office/drawing/2014/main" val="1057100805"/>
                    </a:ext>
                  </a:extLst>
                </a:gridCol>
                <a:gridCol w="2969302">
                  <a:extLst>
                    <a:ext uri="{9D8B030D-6E8A-4147-A177-3AD203B41FA5}">
                      <a16:colId xmlns:a16="http://schemas.microsoft.com/office/drawing/2014/main" val="1170548693"/>
                    </a:ext>
                  </a:extLst>
                </a:gridCol>
                <a:gridCol w="2557502">
                  <a:extLst>
                    <a:ext uri="{9D8B030D-6E8A-4147-A177-3AD203B41FA5}">
                      <a16:colId xmlns:a16="http://schemas.microsoft.com/office/drawing/2014/main" val="3287754900"/>
                    </a:ext>
                  </a:extLst>
                </a:gridCol>
              </a:tblGrid>
              <a:tr h="146317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Rank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1-gram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2-gram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3-gram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4-gram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6551906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本言語資源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167223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2333336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703401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2012-4Q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6581666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文単位での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 思い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157538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重複性排除有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を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た の です 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7150292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なっ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き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8031901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です 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れ 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223762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ませ ん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 あり ませ ん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142948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なり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329883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本言語資源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まし た 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記事 へ の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記事 へ の トラック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74294644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でしょ う 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お願い し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専用 ページ を 表示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001605282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を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行っ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Q &amp; A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利用 する こと 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614044467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2012-4Q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思っ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続き を 読む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機能 を 利用 する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48443398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文単位での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情報 を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マーク へ 投稿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おすすめ の 知恵 ノート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97474134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重複性排除無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利用 規約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専用 ページ を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正確 性 の 保証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226115309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おすすめ の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機能 を 利用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お客様 自身 の 責任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4341236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記事 へ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済み の 質問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回答 を 指示 する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3898673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追加 する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おすすめ の 知恵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便利 に　新規 取得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582047086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場合 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エンターテインメント と 趣味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はてな ブック マーク へ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75363543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Web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日本語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N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グラム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482597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894993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を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73340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[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工藤・賀沢 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2007]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 あり ませ ん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280130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れ て 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9029975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ませ ん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なっ て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636021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なり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0897418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おり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3332210"/>
                  </a:ext>
                </a:extLst>
              </a:tr>
              <a:tr h="13995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れ て いる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き まし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0252799"/>
                  </a:ext>
                </a:extLst>
              </a:tr>
              <a:tr h="146317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362" marR="6362" marT="6362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い ます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あり ま せん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 た</a:t>
                      </a:r>
                    </a:p>
                  </a:txBody>
                  <a:tcPr marL="6362" marR="6362" marT="636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8851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00190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13</a:t>
            </a:fld>
            <a:endParaRPr lang="ja-JP" altLang="en-US"/>
          </a:p>
        </p:txBody>
      </p:sp>
      <p:graphicFrame>
        <p:nvGraphicFramePr>
          <p:cNvPr id="5" name="表 4">
            <a:extLst>
              <a:ext uri="{FF2B5EF4-FFF2-40B4-BE49-F238E27FC236}">
                <a16:creationId xmlns:a16="http://schemas.microsoft.com/office/drawing/2014/main" id="{A8684D09-9AE5-4A9C-93C1-F205FF6065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7354069"/>
              </p:ext>
            </p:extLst>
          </p:nvPr>
        </p:nvGraphicFramePr>
        <p:xfrm>
          <a:off x="671688" y="587055"/>
          <a:ext cx="10848623" cy="5683890"/>
        </p:xfrm>
        <a:graphic>
          <a:graphicData uri="http://schemas.openxmlformats.org/drawingml/2006/table">
            <a:tbl>
              <a:tblPr/>
              <a:tblGrid>
                <a:gridCol w="1505803">
                  <a:extLst>
                    <a:ext uri="{9D8B030D-6E8A-4147-A177-3AD203B41FA5}">
                      <a16:colId xmlns:a16="http://schemas.microsoft.com/office/drawing/2014/main" val="749887478"/>
                    </a:ext>
                  </a:extLst>
                </a:gridCol>
                <a:gridCol w="444897">
                  <a:extLst>
                    <a:ext uri="{9D8B030D-6E8A-4147-A177-3AD203B41FA5}">
                      <a16:colId xmlns:a16="http://schemas.microsoft.com/office/drawing/2014/main" val="1076207976"/>
                    </a:ext>
                  </a:extLst>
                </a:gridCol>
                <a:gridCol w="2840491">
                  <a:extLst>
                    <a:ext uri="{9D8B030D-6E8A-4147-A177-3AD203B41FA5}">
                      <a16:colId xmlns:a16="http://schemas.microsoft.com/office/drawing/2014/main" val="2942541693"/>
                    </a:ext>
                  </a:extLst>
                </a:gridCol>
                <a:gridCol w="2840491">
                  <a:extLst>
                    <a:ext uri="{9D8B030D-6E8A-4147-A177-3AD203B41FA5}">
                      <a16:colId xmlns:a16="http://schemas.microsoft.com/office/drawing/2014/main" val="3966771732"/>
                    </a:ext>
                  </a:extLst>
                </a:gridCol>
                <a:gridCol w="3216941">
                  <a:extLst>
                    <a:ext uri="{9D8B030D-6E8A-4147-A177-3AD203B41FA5}">
                      <a16:colId xmlns:a16="http://schemas.microsoft.com/office/drawing/2014/main" val="1607085531"/>
                    </a:ext>
                  </a:extLst>
                </a:gridCol>
              </a:tblGrid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本言語資源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 ない でしょ う か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 は ない でしょ う か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986048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 あり ませ ん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た の です が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タグ が 付け られ た 質問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382438507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 思っ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 は ない でしょ う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 ない か と 思い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7597316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2012-4Q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 まし た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 は ない か 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に関する ウェブ 上 の 情報 を 探す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284900390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文単位での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 ない で しょう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行っ て き まし た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ああ ああ ああ ああ ああ ああ ああ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629853650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重複性排除有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 は ない か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よう な 気 が し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で は ない か と 思い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155302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 ない でしょ う か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タグ が 付け られ た 質問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し て いた の です が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87386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に なっ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の タグ が 付け られ た 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思っ て い た の です が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7918254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まし た が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せ て いただき まし た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え え え え え え え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735197594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て い た の です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たい と 思っ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と 思っ て い た の です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1490357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本言語資源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記事 へ の トラック バック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機能 を 利用 する こと が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機能 を 利用 する こと が でき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131549482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機能 を 利用 する こと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利用 する こと が でき ませ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利用 する こと が でき ませ ん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908545813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利用 する こと が でき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正確 性 を 保証 し て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正確 性 を 保証 し て おり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940389703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2012-4Q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正確 性 を 保証 し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お客様 自身 の 責任 と 判断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お客様 自身 の 責任 と 判断 で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835408781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文単位での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お客様 自身 の 責任 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すべて の 機能 を 利用 する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すべて の 機能 を 利用 する こと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954745261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zh-TW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重複性排除無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はてな ブック マーク へ 投稿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知恵袋 の すべて の 機能 を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知恵袋 の すべて の 機能 を 利用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590323858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更新 情報 が 届き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おすすめ の 解決 済み の 質問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ニックネーム の 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My 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知恵袋 で 確認 でき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941952159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おすすめ の 解決 済み の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記事 へ の トラック バック 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URL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質問 年月 や 画像 の 有無 を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628287542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すべて の 機能 を 利用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ニックネーム の 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My 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知恵袋 で 確認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質問 や 知恵 ノート は 選択 さ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374839431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質問 年月 や 画像 の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する こと が でき ませ ん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以上 更新 が ない ブログ に 表示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744139869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Web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日本語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N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グラム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さ れ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無料 で お 届け し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料 無料 で お 届け し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882422482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MeCab/IPADIC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は あり ませ ん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料 無料 で お 届け し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配送 料 無料 で お 届け し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1995402524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3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で お 届け し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配送 料 無料 で お 届け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国内 配送 料 無料 で お 届け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35382452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[</a:t>
                      </a:r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工藤・賀沢 </a:t>
                      </a:r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2007]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4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無料 で お 届け し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国内 配送 料 無料 で お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以上 国内 配送 料 無料 で お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233369866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5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1500 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 料 無料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 料 無料 で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2721511606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6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料 無料 で お 届け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以上 国内 配送 料 無料 で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1500 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 料 無料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61224286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7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配送 料 無料 で お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1500 </a:t>
                      </a:r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 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は インライン フレーム を 使用 し て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3832929097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8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国内 配送 料 無料 で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を 使用 し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フレーム を 使用 し て い ます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4217890663"/>
                  </a:ext>
                </a:extLst>
              </a:tr>
              <a:tr h="144825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9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以上 国内 配送 料 無料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インライン フレーム を 使用 し て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インライン フレーム を 使用 し て い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680085275"/>
                  </a:ext>
                </a:extLst>
              </a:tr>
              <a:tr h="151408"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　</a:t>
                      </a:r>
                    </a:p>
                  </a:txBody>
                  <a:tcPr marL="6583" marR="6583" marT="6583" marB="0" anchor="ctr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ja-JP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10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円 以上 国内 配送 料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この 記事 へ の トラック バック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ja-JP" alt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ＭＳ Ｐ明朝" panose="02020600040205080304" pitchFamily="18" charset="-128"/>
                          <a:ea typeface="ＭＳ Ｐ明朝" panose="02020600040205080304" pitchFamily="18" charset="-128"/>
                        </a:rPr>
                        <a:t>部分 は インライン フレーム を 使用 し</a:t>
                      </a:r>
                    </a:p>
                  </a:txBody>
                  <a:tcPr marL="6583" marR="6583" marT="6583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pattFill prst="pct10">
                      <a:fgClr>
                        <a:srgbClr val="FFFFFF"/>
                      </a:fgClr>
                      <a:bgClr>
                        <a:srgbClr val="FFFFFF"/>
                      </a:bgClr>
                    </a:pattFill>
                  </a:tcPr>
                </a:tc>
                <a:extLst>
                  <a:ext uri="{0D108BD9-81ED-4DB2-BD59-A6C34878D82A}">
                    <a16:rowId xmlns:a16="http://schemas.microsoft.com/office/drawing/2014/main" val="6400274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19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利用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ja-JP" altLang="en-US" sz="2400" dirty="0"/>
              <a:t>検索系</a:t>
            </a:r>
            <a:r>
              <a:rPr lang="en-US" altLang="ja-JP" sz="2400" dirty="0"/>
              <a:t>『</a:t>
            </a:r>
            <a:r>
              <a:rPr lang="ja-JP" altLang="en-US" sz="2400" dirty="0"/>
              <a:t>梵天</a:t>
            </a:r>
            <a:r>
              <a:rPr lang="en-US" altLang="ja-JP" sz="2400" dirty="0"/>
              <a:t>』</a:t>
            </a:r>
          </a:p>
          <a:p>
            <a:pPr marL="0" indent="0">
              <a:buNone/>
            </a:pPr>
            <a:endParaRPr lang="en-US" altLang="ja-JP" sz="2400" dirty="0"/>
          </a:p>
          <a:p>
            <a:r>
              <a:rPr lang="ja-JP" altLang="en-US" sz="2400" dirty="0"/>
              <a:t>文字列検索</a:t>
            </a:r>
            <a:endParaRPr lang="en-US" altLang="ja-JP" sz="2400" dirty="0"/>
          </a:p>
          <a:p>
            <a:pPr lvl="1"/>
            <a:r>
              <a:rPr lang="en-US" altLang="ja-JP" sz="2000" dirty="0"/>
              <a:t>『</a:t>
            </a:r>
            <a:r>
              <a:rPr lang="ja-JP" altLang="en-US" sz="2000" dirty="0"/>
              <a:t>少納言</a:t>
            </a:r>
            <a:r>
              <a:rPr lang="en-US" altLang="ja-JP" sz="2000" dirty="0"/>
              <a:t>』</a:t>
            </a:r>
            <a:r>
              <a:rPr lang="ja-JP" altLang="en-US" sz="2000" dirty="0"/>
              <a:t>相当のサービス</a:t>
            </a:r>
            <a:endParaRPr lang="en-US" altLang="ja-JP" sz="2000" dirty="0"/>
          </a:p>
          <a:p>
            <a:pPr lvl="1"/>
            <a:r>
              <a:rPr lang="en-US" altLang="ja-JP" sz="2000" dirty="0"/>
              <a:t>『ChaKi.NET』 String Search</a:t>
            </a:r>
          </a:p>
          <a:p>
            <a:r>
              <a:rPr lang="ja-JP" altLang="en-US" sz="2400" dirty="0"/>
              <a:t>品詞</a:t>
            </a:r>
            <a:r>
              <a:rPr kumimoji="1" lang="ja-JP" altLang="en-US" sz="2400"/>
              <a:t>列</a:t>
            </a:r>
            <a:r>
              <a:rPr kumimoji="1" lang="ja-JP" altLang="en-US" sz="2400" dirty="0"/>
              <a:t>検索</a:t>
            </a:r>
            <a:endParaRPr kumimoji="1" lang="en-US" altLang="ja-JP" sz="2400" dirty="0"/>
          </a:p>
          <a:p>
            <a:pPr lvl="1"/>
            <a:r>
              <a:rPr lang="en-US" altLang="ja-JP" sz="2000" dirty="0"/>
              <a:t>『</a:t>
            </a:r>
            <a:r>
              <a:rPr lang="ja-JP" altLang="en-US" sz="2000" dirty="0"/>
              <a:t>中納言</a:t>
            </a:r>
            <a:r>
              <a:rPr lang="en-US" altLang="ja-JP" sz="2000" dirty="0"/>
              <a:t>』</a:t>
            </a:r>
            <a:r>
              <a:rPr lang="ja-JP" altLang="en-US" sz="2000" dirty="0"/>
              <a:t>相当のサービス</a:t>
            </a:r>
            <a:endParaRPr lang="en-US" altLang="ja-JP" sz="2000" dirty="0"/>
          </a:p>
          <a:p>
            <a:pPr lvl="1"/>
            <a:r>
              <a:rPr kumimoji="1" lang="en-US" altLang="ja-JP" sz="2000" dirty="0"/>
              <a:t>『ChaKi.NET』 Tag Search</a:t>
            </a:r>
          </a:p>
          <a:p>
            <a:r>
              <a:rPr lang="ja-JP" altLang="en-US" sz="2400" dirty="0"/>
              <a:t>係り受け部分木検索</a:t>
            </a:r>
            <a:endParaRPr lang="en-US" altLang="ja-JP" sz="2400" dirty="0"/>
          </a:p>
          <a:p>
            <a:pPr lvl="1"/>
            <a:r>
              <a:rPr kumimoji="1" lang="en-US" altLang="ja-JP" sz="2000" dirty="0"/>
              <a:t>『ChaKi.NET』 Dependency Search</a:t>
            </a:r>
            <a:endParaRPr kumimoji="1" lang="ja-JP" altLang="en-US" sz="2000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14</a:t>
            </a:fld>
            <a:endParaRPr lang="ja-JP" altLang="en-US"/>
          </a:p>
        </p:txBody>
      </p:sp>
      <p:grpSp>
        <p:nvGrpSpPr>
          <p:cNvPr id="7" name="グループ化 6"/>
          <p:cNvGrpSpPr/>
          <p:nvPr/>
        </p:nvGrpSpPr>
        <p:grpSpPr>
          <a:xfrm>
            <a:off x="7980749" y="1646238"/>
            <a:ext cx="3889901" cy="1455693"/>
            <a:chOff x="7980749" y="1646238"/>
            <a:chExt cx="3889901" cy="1455693"/>
          </a:xfrm>
        </p:grpSpPr>
        <p:sp>
          <p:nvSpPr>
            <p:cNvPr id="50" name="角丸四角形 49"/>
            <p:cNvSpPr/>
            <p:nvPr/>
          </p:nvSpPr>
          <p:spPr>
            <a:xfrm>
              <a:off x="7980749" y="1646238"/>
              <a:ext cx="3889901" cy="1455693"/>
            </a:xfrm>
            <a:prstGeom prst="roundRect">
              <a:avLst/>
            </a:prstGeom>
            <a:gradFill>
              <a:gsLst>
                <a:gs pos="0">
                  <a:srgbClr val="FF0000"/>
                </a:gs>
                <a:gs pos="50000">
                  <a:srgbClr val="FF0000"/>
                </a:gs>
                <a:gs pos="100000">
                  <a:srgbClr val="FF0000"/>
                </a:gs>
              </a:gsLst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ja-JP" altLang="en-US" dirty="0">
                  <a:latin typeface="Ricty" panose="02000509000000000000" pitchFamily="1" charset="-128"/>
                  <a:ea typeface="Ricty" panose="02000509000000000000" pitchFamily="1" charset="-128"/>
                </a:rPr>
                <a:t> </a:t>
              </a:r>
              <a:r>
                <a:rPr kumimoji="1" lang="ja-JP" altLang="en-US" sz="4800" dirty="0">
                  <a:latin typeface="Ricty" panose="02000509000000000000" pitchFamily="1" charset="-128"/>
                  <a:ea typeface="Ricty" panose="02000509000000000000" pitchFamily="1" charset="-128"/>
                </a:rPr>
                <a:t>梵天</a:t>
              </a:r>
              <a:endParaRPr kumimoji="1" lang="en-US" altLang="ja-JP" sz="4800" dirty="0">
                <a:latin typeface="Ricty" panose="02000509000000000000" pitchFamily="1" charset="-128"/>
                <a:ea typeface="Ricty" panose="02000509000000000000" pitchFamily="1" charset="-128"/>
              </a:endParaRPr>
            </a:p>
            <a:p>
              <a:r>
                <a:rPr kumimoji="1" lang="ja-JP" altLang="en-US" sz="2000" dirty="0">
                  <a:latin typeface="Ricty" panose="02000509000000000000" pitchFamily="1" charset="-128"/>
                  <a:ea typeface="Ricty" panose="02000509000000000000" pitchFamily="1" charset="-128"/>
                </a:rPr>
                <a:t>ウェブコーパス検索系</a:t>
              </a:r>
              <a:endParaRPr kumimoji="1" lang="en-US" altLang="ja-JP" sz="2000" dirty="0">
                <a:latin typeface="Ricty" panose="02000509000000000000" pitchFamily="1" charset="-128"/>
                <a:ea typeface="Ricty" panose="02000509000000000000" pitchFamily="1" charset="-128"/>
              </a:endParaRPr>
            </a:p>
          </p:txBody>
        </p:sp>
        <p:grpSp>
          <p:nvGrpSpPr>
            <p:cNvPr id="72" name="グループ化 71"/>
            <p:cNvGrpSpPr/>
            <p:nvPr/>
          </p:nvGrpSpPr>
          <p:grpSpPr>
            <a:xfrm>
              <a:off x="10476000" y="1743075"/>
              <a:ext cx="1346708" cy="1155253"/>
              <a:chOff x="913492" y="2348880"/>
              <a:chExt cx="1346708" cy="1155253"/>
            </a:xfrm>
          </p:grpSpPr>
          <p:sp>
            <p:nvSpPr>
              <p:cNvPr id="73" name="涙形 72"/>
              <p:cNvSpPr/>
              <p:nvPr/>
            </p:nvSpPr>
            <p:spPr>
              <a:xfrm rot="8181487">
                <a:off x="1368371" y="3086395"/>
                <a:ext cx="397572" cy="417738"/>
              </a:xfrm>
              <a:prstGeom prst="teardrop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4" name="爆発 2 73"/>
              <p:cNvSpPr/>
              <p:nvPr/>
            </p:nvSpPr>
            <p:spPr>
              <a:xfrm rot="531468">
                <a:off x="913492" y="2594352"/>
                <a:ext cx="1346708" cy="562795"/>
              </a:xfrm>
              <a:prstGeom prst="irregularSeal2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/>
              </a:p>
            </p:txBody>
          </p:sp>
          <p:sp>
            <p:nvSpPr>
              <p:cNvPr id="75" name="爆発 2 74"/>
              <p:cNvSpPr/>
              <p:nvPr/>
            </p:nvSpPr>
            <p:spPr>
              <a:xfrm rot="20977060">
                <a:off x="1366172" y="2348880"/>
                <a:ext cx="421013" cy="658963"/>
              </a:xfrm>
              <a:prstGeom prst="irregularSeal2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sp>
            <p:nvSpPr>
              <p:cNvPr id="76" name="爆発 2 75"/>
              <p:cNvSpPr/>
              <p:nvPr/>
            </p:nvSpPr>
            <p:spPr>
              <a:xfrm rot="302630">
                <a:off x="1197813" y="2690832"/>
                <a:ext cx="730540" cy="318122"/>
              </a:xfrm>
              <a:prstGeom prst="irregularSeal2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dirty="0"/>
              </a:p>
            </p:txBody>
          </p:sp>
          <p:grpSp>
            <p:nvGrpSpPr>
              <p:cNvPr id="77" name="グループ化 76"/>
              <p:cNvGrpSpPr/>
              <p:nvPr/>
            </p:nvGrpSpPr>
            <p:grpSpPr>
              <a:xfrm>
                <a:off x="1020025" y="3025360"/>
                <a:ext cx="1094263" cy="369332"/>
                <a:chOff x="940907" y="1191443"/>
                <a:chExt cx="1094263" cy="369332"/>
              </a:xfrm>
            </p:grpSpPr>
            <p:sp>
              <p:nvSpPr>
                <p:cNvPr id="78" name="円/楕円 77"/>
                <p:cNvSpPr/>
                <p:nvPr/>
              </p:nvSpPr>
              <p:spPr>
                <a:xfrm flipH="1">
                  <a:off x="1171178" y="1340768"/>
                  <a:ext cx="45719" cy="762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79" name="円/楕円 78"/>
                <p:cNvSpPr/>
                <p:nvPr/>
              </p:nvSpPr>
              <p:spPr>
                <a:xfrm flipH="1">
                  <a:off x="1843117" y="1340768"/>
                  <a:ext cx="45719" cy="76200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kumimoji="1" lang="ja-JP" altLang="en-US"/>
                </a:p>
              </p:txBody>
            </p:sp>
            <p:sp>
              <p:nvSpPr>
                <p:cNvPr id="80" name="テキスト ボックス 79"/>
                <p:cNvSpPr txBox="1"/>
                <p:nvPr/>
              </p:nvSpPr>
              <p:spPr>
                <a:xfrm>
                  <a:off x="1611978" y="1191443"/>
                  <a:ext cx="423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b="1" dirty="0">
                      <a:solidFill>
                        <a:schemeClr val="bg1"/>
                      </a:solidFill>
                    </a:rPr>
                    <a:t>○</a:t>
                  </a:r>
                </a:p>
              </p:txBody>
            </p:sp>
            <p:sp>
              <p:nvSpPr>
                <p:cNvPr id="81" name="テキスト ボックス 80"/>
                <p:cNvSpPr txBox="1"/>
                <p:nvPr/>
              </p:nvSpPr>
              <p:spPr>
                <a:xfrm>
                  <a:off x="940907" y="1191443"/>
                  <a:ext cx="42319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kumimoji="1" lang="ja-JP" altLang="en-US" b="1" dirty="0">
                      <a:solidFill>
                        <a:schemeClr val="bg1"/>
                      </a:solidFill>
                    </a:rPr>
                    <a:t>○</a:t>
                  </a:r>
                </a:p>
              </p:txBody>
            </p:sp>
          </p:grpSp>
        </p:grpSp>
      </p:grpSp>
      <p:graphicFrame>
        <p:nvGraphicFramePr>
          <p:cNvPr id="22" name="表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7479231"/>
              </p:ext>
            </p:extLst>
          </p:nvPr>
        </p:nvGraphicFramePr>
        <p:xfrm>
          <a:off x="5794085" y="3183008"/>
          <a:ext cx="606392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829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70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6857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2014-4Q 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データ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収集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WARC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ファイル数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916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収集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83,992,556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8399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万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文数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のべ数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3,885,889,575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38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億文</a:t>
                      </a:r>
                      <a:endParaRPr kumimoji="1" lang="en-US" altLang="ja-JP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文数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(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異なり数</a:t>
                      </a:r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)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1,463,142,939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14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億文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国語研短単位数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25,836,947,421</a:t>
                      </a:r>
                      <a:endParaRPr kumimoji="1" lang="ja-JP" altLang="en-US" sz="16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258</a:t>
                      </a:r>
                      <a:r>
                        <a:rPr kumimoji="1" lang="ja-JP" altLang="en-US" sz="16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億単位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2231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まとめ</a:t>
            </a:r>
            <a:endParaRPr kumimoji="1" lang="ja-JP" altLang="en-US" dirty="0"/>
          </a:p>
        </p:txBody>
      </p:sp>
      <p:sp>
        <p:nvSpPr>
          <p:cNvPr id="7" name="テキスト プレースホルダー 6"/>
          <p:cNvSpPr>
            <a:spLocks noGrp="1"/>
          </p:cNvSpPr>
          <p:nvPr>
            <p:ph idx="1"/>
          </p:nvPr>
        </p:nvSpPr>
        <p:spPr>
          <a:xfrm>
            <a:off x="838200" y="1825625"/>
            <a:ext cx="10439400" cy="2144796"/>
          </a:xfrm>
        </p:spPr>
        <p:txBody>
          <a:bodyPr>
            <a:normAutofit fontScale="77500" lnSpcReduction="20000"/>
          </a:bodyPr>
          <a:lstStyle/>
          <a:p>
            <a:r>
              <a:rPr lang="ja-JP" altLang="en-US" dirty="0"/>
              <a:t>収集</a:t>
            </a:r>
            <a:r>
              <a:rPr lang="en-US" altLang="ja-JP" dirty="0"/>
              <a:t>: </a:t>
            </a:r>
            <a:r>
              <a:rPr lang="en-US" altLang="ja-JP" dirty="0" err="1"/>
              <a:t>Heritrix</a:t>
            </a:r>
            <a:r>
              <a:rPr lang="ja-JP" altLang="en-US" dirty="0"/>
              <a:t>を利用</a:t>
            </a:r>
            <a:endParaRPr lang="en-US" altLang="ja-JP" dirty="0"/>
          </a:p>
          <a:p>
            <a:r>
              <a:rPr lang="ja-JP" altLang="en-US" dirty="0"/>
              <a:t>解析</a:t>
            </a:r>
            <a:r>
              <a:rPr lang="en-US" altLang="ja-JP" dirty="0"/>
              <a:t>: </a:t>
            </a:r>
            <a:r>
              <a:rPr lang="ja-JP" altLang="en-US" dirty="0"/>
              <a:t>正規化、日本語文抽出、形態素解析、係り受け解析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頻度表などの配布：</a:t>
            </a:r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http://http://nwjc-data.ninjal.ac.jp/</a:t>
            </a:r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706261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56B7E3-A486-49F2-A6CF-4E5F4FD1B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参考文献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5690E34-D11C-4EAA-B2A5-5EAE2FE760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ja-JP" altLang="en-US" dirty="0"/>
              <a:t>国際論文誌：</a:t>
            </a:r>
            <a:endParaRPr lang="en-US" altLang="ja-JP" dirty="0"/>
          </a:p>
          <a:p>
            <a:r>
              <a:rPr lang="en-US" altLang="ja-JP" dirty="0"/>
              <a:t>Masayuki</a:t>
            </a:r>
            <a:r>
              <a:rPr lang="ja-JP" altLang="en-US" dirty="0"/>
              <a:t> </a:t>
            </a:r>
            <a:r>
              <a:rPr lang="en-US" altLang="ja-JP" dirty="0" err="1"/>
              <a:t>Asahara</a:t>
            </a:r>
            <a:r>
              <a:rPr lang="en-US" altLang="ja-JP" dirty="0"/>
              <a:t> (2018), `</a:t>
            </a:r>
            <a:r>
              <a:rPr lang="en-GB" altLang="ja-JP" dirty="0"/>
              <a:t>NWJC2Vec: Word embedding dataset from ‘NINJAL Web Japanese Corpus’’, </a:t>
            </a:r>
            <a:r>
              <a:rPr lang="en-US" altLang="ja-JP" dirty="0"/>
              <a:t>Terminology: International Journal of Theoretical and Applied Issues in Specialized Communication, Vol. 24, No. 2. pp.7-25.</a:t>
            </a:r>
          </a:p>
          <a:p>
            <a:r>
              <a:rPr lang="en-US" altLang="ja-JP" dirty="0"/>
              <a:t>Masayuki</a:t>
            </a:r>
            <a:r>
              <a:rPr lang="ja-JP" altLang="en-US" dirty="0"/>
              <a:t> </a:t>
            </a:r>
            <a:r>
              <a:rPr lang="en-US" altLang="ja-JP" dirty="0" err="1"/>
              <a:t>Asahara</a:t>
            </a:r>
            <a:r>
              <a:rPr lang="en-US" altLang="ja-JP" dirty="0"/>
              <a:t>, </a:t>
            </a:r>
            <a:r>
              <a:rPr lang="en-US" altLang="ja-JP" dirty="0" err="1"/>
              <a:t>Kikuo</a:t>
            </a:r>
            <a:r>
              <a:rPr lang="en-US" altLang="ja-JP" dirty="0"/>
              <a:t> Maekawa, Mizuho </a:t>
            </a:r>
            <a:r>
              <a:rPr lang="en-US" altLang="ja-JP" dirty="0" err="1"/>
              <a:t>Imada</a:t>
            </a:r>
            <a:r>
              <a:rPr lang="en-US" altLang="ja-JP" dirty="0"/>
              <a:t>, Sachi Kato, </a:t>
            </a:r>
            <a:r>
              <a:rPr lang="en-US" altLang="ja-JP" dirty="0" err="1"/>
              <a:t>Hikari</a:t>
            </a:r>
            <a:r>
              <a:rPr lang="en-US" altLang="ja-JP" dirty="0"/>
              <a:t> </a:t>
            </a:r>
            <a:r>
              <a:rPr lang="en-US" altLang="ja-JP" dirty="0" err="1"/>
              <a:t>Konishi</a:t>
            </a:r>
            <a:r>
              <a:rPr lang="en-US" altLang="ja-JP" dirty="0"/>
              <a:t> (2014)‘Archiving and </a:t>
            </a:r>
            <a:r>
              <a:rPr lang="en-US" altLang="ja-JP" dirty="0" err="1"/>
              <a:t>Analysing</a:t>
            </a:r>
            <a:r>
              <a:rPr lang="en-US" altLang="ja-JP" dirty="0"/>
              <a:t> Techniques of the Ultra-large-scale Web-based Corpus Project of NINJAL, Japan’, Alexandria, Vol 26, No.1-2, pp.129-148.</a:t>
            </a:r>
          </a:p>
          <a:p>
            <a:pPr marL="0" indent="0">
              <a:buNone/>
            </a:pPr>
            <a:r>
              <a:rPr lang="ja-JP" altLang="en-US" dirty="0"/>
              <a:t>国内論文誌・紀要：</a:t>
            </a:r>
            <a:endParaRPr lang="en-US" altLang="ja-JP" dirty="0"/>
          </a:p>
          <a:p>
            <a:r>
              <a:rPr lang="ja-JP" altLang="en-US" dirty="0"/>
              <a:t>浅原正幸</a:t>
            </a:r>
            <a:r>
              <a:rPr lang="en-US" altLang="ja-JP" dirty="0"/>
              <a:t>, </a:t>
            </a:r>
            <a:r>
              <a:rPr lang="ja-JP" altLang="en-US" dirty="0"/>
              <a:t>河原一哉</a:t>
            </a:r>
            <a:r>
              <a:rPr lang="en-US" altLang="ja-JP" dirty="0"/>
              <a:t>, </a:t>
            </a:r>
            <a:r>
              <a:rPr lang="ja-JP" altLang="en-US" dirty="0"/>
              <a:t>大場寧子</a:t>
            </a:r>
            <a:r>
              <a:rPr lang="en-US" altLang="ja-JP" dirty="0"/>
              <a:t>, </a:t>
            </a:r>
            <a:r>
              <a:rPr lang="ja-JP" altLang="en-US" dirty="0"/>
              <a:t>前川喜久雄 </a:t>
            </a:r>
            <a:r>
              <a:rPr lang="en-US" altLang="ja-JP" dirty="0"/>
              <a:t>(2018) </a:t>
            </a:r>
            <a:r>
              <a:rPr lang="ja-JP" altLang="en-US" dirty="0"/>
              <a:t>「</a:t>
            </a:r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r>
              <a:rPr lang="ja-JP" altLang="en-US" dirty="0"/>
              <a:t>とその検索系</a:t>
            </a:r>
            <a:r>
              <a:rPr lang="en-US" altLang="ja-JP" dirty="0"/>
              <a:t>『</a:t>
            </a:r>
            <a:r>
              <a:rPr lang="ja-JP" altLang="en-US" dirty="0"/>
              <a:t>梵天</a:t>
            </a:r>
            <a:r>
              <a:rPr lang="en-US" altLang="ja-JP" dirty="0"/>
              <a:t>』</a:t>
            </a:r>
            <a:r>
              <a:rPr lang="ja-JP" altLang="en-US" dirty="0"/>
              <a:t>」情報処理学会論文誌</a:t>
            </a:r>
            <a:r>
              <a:rPr lang="en-US" altLang="ja-JP" dirty="0"/>
              <a:t>, Vol 59, No. 2, pp.299-306.</a:t>
            </a:r>
          </a:p>
          <a:p>
            <a:r>
              <a:rPr lang="ja-JP" altLang="en-US" dirty="0"/>
              <a:t>浅原正幸</a:t>
            </a:r>
            <a:r>
              <a:rPr lang="en-US" altLang="ja-JP" dirty="0"/>
              <a:t>,</a:t>
            </a:r>
            <a:r>
              <a:rPr lang="ja-JP" altLang="en-US" dirty="0"/>
              <a:t> 今田水穂</a:t>
            </a:r>
            <a:r>
              <a:rPr lang="en-US" altLang="ja-JP" dirty="0"/>
              <a:t>, </a:t>
            </a:r>
            <a:r>
              <a:rPr lang="ja-JP" altLang="en-US" dirty="0"/>
              <a:t>保田祥</a:t>
            </a:r>
            <a:r>
              <a:rPr lang="en-US" altLang="ja-JP" dirty="0"/>
              <a:t>, </a:t>
            </a:r>
            <a:r>
              <a:rPr lang="ja-JP" altLang="en-US" dirty="0"/>
              <a:t>小西光</a:t>
            </a:r>
            <a:r>
              <a:rPr lang="en-US" altLang="ja-JP" dirty="0"/>
              <a:t>, </a:t>
            </a:r>
            <a:r>
              <a:rPr lang="ja-JP" altLang="en-US" dirty="0"/>
              <a:t>前川喜久雄 </a:t>
            </a:r>
            <a:r>
              <a:rPr lang="en-US" altLang="ja-JP" dirty="0"/>
              <a:t>(2014)  </a:t>
            </a:r>
            <a:r>
              <a:rPr lang="ja-JP" altLang="en-US" dirty="0"/>
              <a:t>「</a:t>
            </a:r>
            <a:r>
              <a:rPr lang="en-US" altLang="ja-JP" dirty="0"/>
              <a:t>Web </a:t>
            </a:r>
            <a:r>
              <a:rPr lang="ja-JP" altLang="en-US" dirty="0"/>
              <a:t>を母集団とした超大規模コーパスの開発　収集と組織化」</a:t>
            </a:r>
            <a:r>
              <a:rPr lang="en-US" altLang="ja-JP" dirty="0"/>
              <a:t>, </a:t>
            </a:r>
            <a:r>
              <a:rPr lang="ja-JP" altLang="en-US" dirty="0"/>
              <a:t>国立国語研究所論集</a:t>
            </a:r>
            <a:r>
              <a:rPr lang="en-US" altLang="ja-JP" dirty="0"/>
              <a:t>, 7</a:t>
            </a:r>
            <a:r>
              <a:rPr lang="ja-JP" altLang="en-US" dirty="0"/>
              <a:t>号</a:t>
            </a:r>
            <a:r>
              <a:rPr lang="en-US" altLang="ja-JP" dirty="0"/>
              <a:t>, pp.1-26.</a:t>
            </a:r>
          </a:p>
          <a:p>
            <a:pPr marL="0" indent="0">
              <a:buNone/>
            </a:pPr>
            <a:r>
              <a:rPr lang="ja-JP" altLang="en-US" dirty="0"/>
              <a:t>国際会議予稿集：</a:t>
            </a:r>
            <a:endParaRPr lang="en-US" altLang="ja-JP" dirty="0"/>
          </a:p>
          <a:p>
            <a:r>
              <a:rPr lang="en-US" altLang="ja-JP" dirty="0"/>
              <a:t>Masayuki </a:t>
            </a:r>
            <a:r>
              <a:rPr lang="en-US" altLang="ja-JP" dirty="0" err="1"/>
              <a:t>Asahara</a:t>
            </a:r>
            <a:r>
              <a:rPr lang="en-US" altLang="ja-JP" dirty="0"/>
              <a:t>, Kazuya Kawahara, </a:t>
            </a:r>
            <a:r>
              <a:rPr lang="en-US" altLang="ja-JP" dirty="0" err="1"/>
              <a:t>Yuya</a:t>
            </a:r>
            <a:r>
              <a:rPr lang="en-US" altLang="ja-JP" dirty="0"/>
              <a:t> Takei, </a:t>
            </a:r>
            <a:r>
              <a:rPr lang="en-US" altLang="ja-JP" dirty="0" err="1"/>
              <a:t>Hideto</a:t>
            </a:r>
            <a:r>
              <a:rPr lang="en-US" altLang="ja-JP" dirty="0"/>
              <a:t> </a:t>
            </a:r>
            <a:r>
              <a:rPr lang="en-US" altLang="ja-JP" dirty="0" err="1"/>
              <a:t>Masuoka</a:t>
            </a:r>
            <a:r>
              <a:rPr lang="en-US" altLang="ja-JP" dirty="0"/>
              <a:t>, Yasuko </a:t>
            </a:r>
            <a:r>
              <a:rPr lang="en-US" altLang="ja-JP" dirty="0" err="1"/>
              <a:t>Ohba</a:t>
            </a:r>
            <a:r>
              <a:rPr lang="en-US" altLang="ja-JP" dirty="0"/>
              <a:t>, Yuki Torii, Toru </a:t>
            </a:r>
            <a:r>
              <a:rPr lang="en-US" altLang="ja-JP" dirty="0" err="1"/>
              <a:t>Morii</a:t>
            </a:r>
            <a:r>
              <a:rPr lang="en-US" altLang="ja-JP" dirty="0"/>
              <a:t>, Yuki Tanaka, </a:t>
            </a:r>
            <a:r>
              <a:rPr lang="en-US" altLang="ja-JP" dirty="0" err="1"/>
              <a:t>Kikuo</a:t>
            </a:r>
            <a:r>
              <a:rPr lang="en-US" altLang="ja-JP" dirty="0"/>
              <a:t> Maekawa, Sachi Kato and </a:t>
            </a:r>
            <a:r>
              <a:rPr lang="en-US" altLang="ja-JP" dirty="0" err="1"/>
              <a:t>Hikari</a:t>
            </a:r>
            <a:r>
              <a:rPr lang="en-US" altLang="ja-JP" dirty="0"/>
              <a:t> </a:t>
            </a:r>
            <a:r>
              <a:rPr lang="en-US" altLang="ja-JP" dirty="0" err="1"/>
              <a:t>Konishi</a:t>
            </a:r>
            <a:r>
              <a:rPr lang="ja-JP" altLang="en-US" dirty="0"/>
              <a:t> </a:t>
            </a:r>
            <a:r>
              <a:rPr lang="en-US" altLang="ja-JP" dirty="0"/>
              <a:t>(2016) ‘‘</a:t>
            </a:r>
            <a:r>
              <a:rPr lang="en-US" altLang="ja-JP" dirty="0" err="1"/>
              <a:t>BonTen</a:t>
            </a:r>
            <a:r>
              <a:rPr lang="en-US" altLang="ja-JP" dirty="0"/>
              <a:t>’ – Corpus Concordance System for ‘NINJAL Web Japanese Corpus’’ Proc. of COLING-2016 Demo Session.</a:t>
            </a:r>
          </a:p>
          <a:p>
            <a:r>
              <a:rPr lang="en-US" altLang="ja-JP" dirty="0"/>
              <a:t>Masayuki </a:t>
            </a:r>
            <a:r>
              <a:rPr lang="en-US" altLang="ja-JP" dirty="0" err="1"/>
              <a:t>Asahara</a:t>
            </a:r>
            <a:r>
              <a:rPr lang="en-US" altLang="ja-JP" dirty="0"/>
              <a:t>, </a:t>
            </a:r>
            <a:r>
              <a:rPr lang="en-US" altLang="ja-JP" dirty="0" err="1"/>
              <a:t>Kikuo</a:t>
            </a:r>
            <a:r>
              <a:rPr lang="en-US" altLang="ja-JP" dirty="0"/>
              <a:t> Maekawa (2013) ‘Design of a Web-scale Japanese Corpus’, </a:t>
            </a:r>
            <a:r>
              <a:rPr lang="en-US" altLang="ja-JP" dirty="0" err="1"/>
              <a:t>Proc.of</a:t>
            </a:r>
            <a:r>
              <a:rPr lang="en-US" altLang="ja-JP" dirty="0"/>
              <a:t> Conference of the Pacific Association for Computational Linguistics (PACLING-2013).</a:t>
            </a:r>
            <a:endParaRPr kumimoji="1"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B688611-B25C-484E-984B-98009C94B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66CC1B72-AD09-426B-B8EC-C1827299F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16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084154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タイトル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ja-JP" altLang="en-US" dirty="0"/>
              <a:t>国語研コーパス開発センター</a:t>
            </a:r>
            <a:br>
              <a:rPr lang="en-US" altLang="ja-JP" dirty="0"/>
            </a:br>
            <a:r>
              <a:rPr lang="ja-JP" altLang="en-US" dirty="0"/>
              <a:t>「超大規模コーパス」プロジェクト：概要</a:t>
            </a:r>
            <a:endParaRPr kumimoji="1" lang="ja-JP" altLang="en-US" dirty="0"/>
          </a:p>
        </p:txBody>
      </p:sp>
      <p:sp>
        <p:nvSpPr>
          <p:cNvPr id="8" name="コンテンツ プレースホルダー 7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ja-JP" altLang="en-US" dirty="0"/>
              <a:t>言語研究に資する </a:t>
            </a:r>
            <a:r>
              <a:rPr lang="en-US" altLang="ja-JP" dirty="0"/>
              <a:t>100</a:t>
            </a:r>
            <a:r>
              <a:rPr lang="ja-JP" altLang="en-US" dirty="0"/>
              <a:t>億語規模の </a:t>
            </a:r>
            <a:r>
              <a:rPr lang="en-US" altLang="ja-JP" dirty="0"/>
              <a:t>Web </a:t>
            </a:r>
            <a:r>
              <a:rPr lang="ja-JP" altLang="en-US" dirty="0"/>
              <a:t>コーパスを構築する</a:t>
            </a:r>
            <a:endParaRPr lang="en-US" altLang="ja-JP" dirty="0"/>
          </a:p>
          <a:p>
            <a:r>
              <a:rPr lang="ja-JP" altLang="en-US" dirty="0"/>
              <a:t>現在の日本語 </a:t>
            </a:r>
            <a:r>
              <a:rPr lang="en-US" altLang="ja-JP" dirty="0"/>
              <a:t>Web </a:t>
            </a:r>
            <a:r>
              <a:rPr lang="ja-JP" altLang="en-US" dirty="0"/>
              <a:t>テキストの総量を数十兆語と想定し、適切にサンプリングされた分布で収集されることが望ましい</a:t>
            </a:r>
            <a:endParaRPr lang="en-US" altLang="ja-JP" dirty="0"/>
          </a:p>
          <a:p>
            <a:r>
              <a:rPr lang="en-US" altLang="ja-JP" dirty="0"/>
              <a:t>Web </a:t>
            </a:r>
            <a:r>
              <a:rPr lang="ja-JP" altLang="en-US" dirty="0"/>
              <a:t>上の多様なテキストについて、文体分析を行い、言語の運用実態を明らかにする</a:t>
            </a:r>
            <a:endParaRPr lang="en-US" altLang="ja-JP" dirty="0"/>
          </a:p>
          <a:p>
            <a:r>
              <a:rPr lang="en-US" altLang="ja-JP" dirty="0"/>
              <a:t>Web </a:t>
            </a:r>
            <a:r>
              <a:rPr lang="ja-JP" altLang="en-US" dirty="0"/>
              <a:t>特有の表現に適応した言語解析モデルを構築する</a:t>
            </a:r>
            <a:endParaRPr lang="en-US" altLang="ja-JP" dirty="0"/>
          </a:p>
          <a:p>
            <a:r>
              <a:rPr lang="ja-JP" altLang="en-US" dirty="0"/>
              <a:t>計算機の利用を不得手とする方が利用できる検索環境を構築する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r>
              <a:rPr lang="ja-JP" altLang="en-US" dirty="0"/>
              <a:t>として</a:t>
            </a:r>
            <a:r>
              <a:rPr lang="en-US" altLang="ja-JP" dirty="0"/>
              <a:t>2017</a:t>
            </a:r>
            <a:r>
              <a:rPr lang="ja-JP" altLang="en-US" dirty="0"/>
              <a:t>年</a:t>
            </a:r>
            <a:r>
              <a:rPr lang="en-US" altLang="ja-JP" dirty="0"/>
              <a:t>3</a:t>
            </a:r>
            <a:r>
              <a:rPr lang="ja-JP" altLang="en-US" dirty="0"/>
              <a:t>月一般公開</a:t>
            </a:r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2166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基盤技術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収集</a:t>
            </a:r>
            <a:r>
              <a:rPr lang="en-US" altLang="ja-JP" dirty="0"/>
              <a:t>: </a:t>
            </a:r>
            <a:r>
              <a:rPr lang="en-US" altLang="ja-JP" dirty="0" err="1"/>
              <a:t>Heritrix</a:t>
            </a:r>
            <a:r>
              <a:rPr lang="ja-JP" altLang="en-US" dirty="0"/>
              <a:t>を利用</a:t>
            </a:r>
            <a:endParaRPr lang="en-US" altLang="ja-JP" dirty="0"/>
          </a:p>
          <a:p>
            <a:pPr marL="0" indent="0">
              <a:buNone/>
            </a:pPr>
            <a:r>
              <a:rPr lang="ja-JP" altLang="en-US" dirty="0"/>
              <a:t>　</a:t>
            </a:r>
            <a:r>
              <a:rPr lang="en-US" altLang="ja-JP" dirty="0"/>
              <a:t>		</a:t>
            </a:r>
            <a:r>
              <a:rPr lang="ja-JP" altLang="en-US" dirty="0"/>
              <a:t>クローラの運用規則を適切に制御</a:t>
            </a:r>
            <a:endParaRPr lang="en-US" altLang="ja-JP" dirty="0"/>
          </a:p>
          <a:p>
            <a:r>
              <a:rPr lang="ja-JP" altLang="en-US" dirty="0"/>
              <a:t>解析</a:t>
            </a:r>
            <a:r>
              <a:rPr lang="en-US" altLang="ja-JP" dirty="0"/>
              <a:t>: </a:t>
            </a:r>
            <a:r>
              <a:rPr lang="ja-JP" altLang="en-US" dirty="0"/>
              <a:t>正規化・文抽出、形態素解析、係り受け解析</a:t>
            </a:r>
            <a:endParaRPr lang="en-US" altLang="ja-JP" dirty="0"/>
          </a:p>
          <a:p>
            <a:pPr marL="0" indent="0">
              <a:buNone/>
            </a:pPr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18092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収集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ja-JP" sz="2400" dirty="0"/>
              <a:t>HERITRIX </a:t>
            </a:r>
            <a:r>
              <a:rPr lang="ja-JP" altLang="en-US" sz="2400" dirty="0"/>
              <a:t>クローラ</a:t>
            </a:r>
            <a:endParaRPr lang="en-US" altLang="ja-JP" sz="2400" dirty="0"/>
          </a:p>
          <a:p>
            <a:pPr lvl="1"/>
            <a:r>
              <a:rPr lang="en-US" altLang="ja-JP" sz="2000" dirty="0"/>
              <a:t>IIPC (International Internet Preservation Consortium)</a:t>
            </a:r>
            <a:r>
              <a:rPr lang="ja-JP" altLang="en-US" sz="2000" dirty="0"/>
              <a:t> で各国国立図書館が</a:t>
            </a:r>
            <a:r>
              <a:rPr lang="en-US" altLang="ja-JP" sz="2000" dirty="0"/>
              <a:t>Web </a:t>
            </a:r>
            <a:r>
              <a:rPr lang="ja-JP" altLang="en-US" sz="2000" dirty="0"/>
              <a:t>アーカイブを構築するために利用しているオープンソースクローラ</a:t>
            </a:r>
            <a:endParaRPr lang="en-US" altLang="ja-JP" sz="2000" dirty="0"/>
          </a:p>
          <a:p>
            <a:pPr lvl="1"/>
            <a:r>
              <a:rPr lang="en-US" altLang="ja-JP" sz="2000" dirty="0"/>
              <a:t>WARC </a:t>
            </a:r>
            <a:r>
              <a:rPr lang="ja-JP" altLang="en-US" sz="2000" dirty="0"/>
              <a:t>形式と呼ばれる </a:t>
            </a:r>
            <a:r>
              <a:rPr lang="en-US" altLang="ja-JP" sz="2000" dirty="0"/>
              <a:t>Web </a:t>
            </a:r>
            <a:r>
              <a:rPr lang="ja-JP" altLang="en-US" sz="2000" dirty="0"/>
              <a:t>アーカイブを保存するファイル形式で保存</a:t>
            </a:r>
            <a:endParaRPr lang="en-US" altLang="ja-JP" sz="2000" dirty="0"/>
          </a:p>
          <a:p>
            <a:pPr lvl="1"/>
            <a:endParaRPr lang="en-US" altLang="ja-JP" sz="2000" dirty="0"/>
          </a:p>
          <a:p>
            <a:r>
              <a:rPr lang="ja-JP" altLang="en-US" sz="2400" dirty="0"/>
              <a:t>あらかじめ </a:t>
            </a:r>
            <a:r>
              <a:rPr lang="en-US" altLang="ja-JP" sz="2400" dirty="0"/>
              <a:t>URL </a:t>
            </a:r>
            <a:r>
              <a:rPr lang="ja-JP" altLang="en-US" sz="2400" dirty="0"/>
              <a:t>のリストを準備</a:t>
            </a:r>
            <a:endParaRPr lang="en-US" altLang="ja-JP" sz="2400" dirty="0"/>
          </a:p>
          <a:p>
            <a:pPr lvl="1"/>
            <a:r>
              <a:rPr lang="en-US" altLang="ja-JP" sz="1800" dirty="0"/>
              <a:t>1</a:t>
            </a:r>
            <a:r>
              <a:rPr lang="ja-JP" altLang="en-US" sz="1800" dirty="0"/>
              <a:t>億</a:t>
            </a:r>
            <a:r>
              <a:rPr lang="en-US" altLang="ja-JP" sz="1800" dirty="0"/>
              <a:t> URL</a:t>
            </a:r>
            <a:r>
              <a:rPr lang="ja-JP" altLang="en-US" sz="1800" dirty="0"/>
              <a:t>を</a:t>
            </a:r>
            <a:r>
              <a:rPr lang="en-US" altLang="ja-JP" sz="1800" dirty="0"/>
              <a:t>3</a:t>
            </a:r>
            <a:r>
              <a:rPr lang="ja-JP" altLang="en-US" sz="1800" dirty="0"/>
              <a:t>か月でクロール</a:t>
            </a:r>
            <a:endParaRPr lang="en-US" altLang="ja-JP" sz="1800" dirty="0"/>
          </a:p>
          <a:p>
            <a:pPr lvl="1"/>
            <a:r>
              <a:rPr lang="ja-JP" altLang="en-US" sz="1800" dirty="0"/>
              <a:t>同一</a:t>
            </a:r>
            <a:r>
              <a:rPr lang="en-US" altLang="ja-JP" sz="1800"/>
              <a:t>URL</a:t>
            </a:r>
            <a:r>
              <a:rPr lang="ja-JP" altLang="en-US" sz="1800"/>
              <a:t>を </a:t>
            </a:r>
            <a:r>
              <a:rPr lang="en-US" altLang="ja-JP" sz="1800" dirty="0"/>
              <a:t>1</a:t>
            </a:r>
            <a:r>
              <a:rPr lang="ja-JP" altLang="en-US" sz="1800" dirty="0"/>
              <a:t>年間で </a:t>
            </a:r>
            <a:r>
              <a:rPr lang="en-US" altLang="ja-JP" sz="1800" dirty="0"/>
              <a:t>4</a:t>
            </a:r>
            <a:r>
              <a:rPr lang="ja-JP" altLang="en-US" sz="1800" dirty="0"/>
              <a:t>回クロール</a:t>
            </a:r>
            <a:endParaRPr lang="en-US" altLang="ja-JP" sz="1800" dirty="0"/>
          </a:p>
          <a:p>
            <a:pPr lvl="1"/>
            <a:r>
              <a:rPr lang="en-US" altLang="ja-JP" sz="1800" dirty="0"/>
              <a:t>1</a:t>
            </a:r>
            <a:r>
              <a:rPr lang="ja-JP" altLang="en-US" sz="1800" dirty="0"/>
              <a:t>年ごとにクロールすべき </a:t>
            </a:r>
            <a:r>
              <a:rPr lang="en-US" altLang="ja-JP" sz="1800" dirty="0"/>
              <a:t>URL </a:t>
            </a:r>
            <a:r>
              <a:rPr lang="ja-JP" altLang="en-US" sz="1800" dirty="0"/>
              <a:t>を更新</a:t>
            </a:r>
            <a:endParaRPr lang="en-US" altLang="ja-JP" sz="1800" dirty="0"/>
          </a:p>
          <a:p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4</a:t>
            </a:fld>
            <a:endParaRPr lang="ja-JP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2675" y="1184796"/>
            <a:ext cx="1381125" cy="35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20131129_1010_56.av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082852" y="3404670"/>
            <a:ext cx="4067748" cy="2951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44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05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収集</a:t>
            </a:r>
            <a:r>
              <a:rPr lang="en-US" altLang="ja-JP" dirty="0"/>
              <a:t>:</a:t>
            </a:r>
            <a:r>
              <a:rPr lang="ja-JP" altLang="en-US" dirty="0"/>
              <a:t>収集ページの統計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5</a:t>
            </a:fld>
            <a:endParaRPr lang="ja-JP" altLang="en-US"/>
          </a:p>
        </p:txBody>
      </p:sp>
      <p:graphicFrame>
        <p:nvGraphicFramePr>
          <p:cNvPr id="7" name="コンテンツ プレースホルダー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7549518"/>
              </p:ext>
            </p:extLst>
          </p:nvPr>
        </p:nvGraphicFramePr>
        <p:xfrm>
          <a:off x="838201" y="1870075"/>
          <a:ext cx="10515599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366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372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8013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91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0391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2012-4Q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2013-1Q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2013-2Q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2013-3Q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ページ数　（</a:t>
                      </a:r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</a:t>
                      </a:r>
                      <a:r>
                        <a:rPr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61,668,805</a:t>
                      </a:r>
                      <a:endParaRPr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58,844,092</a:t>
                      </a:r>
                      <a:endParaRPr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61,479,268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57,892,917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内容の重複なしページ数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45,933,605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42,932,982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45,111,527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42,192,931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 gridSpan="5">
                  <a:txBody>
                    <a:bodyPr/>
                    <a:lstStyle/>
                    <a:p>
                      <a:pPr algn="ctr"/>
                      <a:r>
                        <a:rPr kumimoji="1" lang="en-US" altLang="ja-JP" sz="2000" b="1" dirty="0">
                          <a:solidFill>
                            <a:schemeClr val="bg1"/>
                          </a:solidFill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</a:t>
                      </a:r>
                      <a:r>
                        <a:rPr kumimoji="1" lang="ja-JP" altLang="en-US" sz="2000" b="1" dirty="0">
                          <a:solidFill>
                            <a:schemeClr val="bg1"/>
                          </a:solidFill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期通しての統計</a:t>
                      </a:r>
                    </a:p>
                  </a:txBody>
                  <a:tcPr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ja-JP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総異なり </a:t>
                      </a:r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数（</a:t>
                      </a:r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</a:t>
                      </a:r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期）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64,539,233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8848">
                <a:tc>
                  <a:txBody>
                    <a:bodyPr/>
                    <a:lstStyle/>
                    <a:p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(</a:t>
                      </a:r>
                      <a:r>
                        <a:rPr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内</a:t>
                      </a:r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)</a:t>
                      </a:r>
                      <a:r>
                        <a:rPr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 内容の更新なしページ数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27,604,915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(</a:t>
                      </a:r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内</a:t>
                      </a:r>
                      <a:r>
                        <a:rPr kumimoji="1"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) </a:t>
                      </a:r>
                      <a:r>
                        <a:rPr kumimoji="1" lang="ja-JP" altLang="en-US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内容の更新あり</a:t>
                      </a:r>
                      <a:r>
                        <a:rPr kumimoji="1" lang="ja-JP" altLang="en-US" sz="2000" baseline="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ページ数</a:t>
                      </a:r>
                      <a:endParaRPr kumimoji="1" lang="ja-JP" altLang="en-US" sz="2000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lvl="1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ja-JP" sz="2000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36,934,706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71166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8200" y="213519"/>
            <a:ext cx="10889757" cy="1600200"/>
          </a:xfrm>
        </p:spPr>
        <p:txBody>
          <a:bodyPr>
            <a:noAutofit/>
          </a:bodyPr>
          <a:lstStyle/>
          <a:p>
            <a:r>
              <a:rPr lang="en-US" altLang="ja-JP" sz="4400" dirty="0"/>
              <a:t>『</a:t>
            </a:r>
            <a:r>
              <a:rPr lang="ja-JP" altLang="en-US" sz="4400" dirty="0"/>
              <a:t>国語研日本語ウェブコーパス</a:t>
            </a:r>
            <a:r>
              <a:rPr lang="en-US" altLang="ja-JP" sz="4400" dirty="0"/>
              <a:t>』</a:t>
            </a:r>
            <a:br>
              <a:rPr lang="en-US" altLang="ja-JP" sz="4400" dirty="0"/>
            </a:br>
            <a:r>
              <a:rPr lang="ja-JP" altLang="en-US" sz="4400" dirty="0"/>
              <a:t>収集</a:t>
            </a:r>
            <a:r>
              <a:rPr lang="en-US" altLang="ja-JP" sz="4400" dirty="0"/>
              <a:t>:</a:t>
            </a:r>
            <a:r>
              <a:rPr lang="ja-JP" altLang="en-US" sz="4400" dirty="0"/>
              <a:t>収集ページの重複</a:t>
            </a:r>
            <a:endParaRPr kumimoji="1" lang="ja-JP" altLang="en-US" sz="4400" dirty="0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r>
              <a:rPr lang="ja-JP" altLang="en-US" sz="1800" u="sng" dirty="0"/>
              <a:t>収集ページの</a:t>
            </a:r>
            <a:r>
              <a:rPr lang="en-US" altLang="ja-JP" sz="1800" u="sng" dirty="0"/>
              <a:t>2</a:t>
            </a:r>
            <a:r>
              <a:rPr lang="ja-JP" altLang="en-US" sz="2000" u="sng" dirty="0"/>
              <a:t>種類の重複</a:t>
            </a:r>
            <a:endParaRPr lang="en-US" altLang="ja-JP" sz="2000" u="sng" dirty="0"/>
          </a:p>
          <a:p>
            <a:r>
              <a:rPr lang="ja-JP" altLang="en-US" sz="2000" dirty="0"/>
              <a:t>異なる </a:t>
            </a:r>
            <a:r>
              <a:rPr lang="en-US" altLang="ja-JP" sz="2000" dirty="0"/>
              <a:t>URL </a:t>
            </a:r>
            <a:r>
              <a:rPr lang="ja-JP" altLang="en-US" sz="2000" dirty="0"/>
              <a:t>で同じ内容のもの</a:t>
            </a:r>
            <a:endParaRPr lang="en-US" altLang="ja-JP" sz="2000" dirty="0"/>
          </a:p>
          <a:p>
            <a:pPr lvl="1"/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内容のコピー</a:t>
            </a:r>
            <a:r>
              <a:rPr lang="en-US" altLang="ja-JP" sz="1600" dirty="0">
                <a:latin typeface="Ricty" panose="02000509000000000000" pitchFamily="1" charset="-128"/>
                <a:ea typeface="Ricty" panose="02000509000000000000" pitchFamily="1" charset="-128"/>
              </a:rPr>
              <a:t>&amp;</a:t>
            </a:r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ペースト</a:t>
            </a:r>
            <a:endParaRPr lang="en-US" altLang="ja-JP" sz="1600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pPr lvl="1"/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ミラーサイト</a:t>
            </a:r>
            <a:endParaRPr lang="en-US" altLang="ja-JP" sz="1600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pPr lvl="1"/>
            <a:r>
              <a:rPr lang="en-US" altLang="ja-JP" sz="1600" dirty="0">
                <a:latin typeface="Ricty" panose="02000509000000000000" pitchFamily="1" charset="-128"/>
                <a:ea typeface="Ricty" panose="02000509000000000000" pitchFamily="1" charset="-128"/>
              </a:rPr>
              <a:t>robots.txt</a:t>
            </a:r>
          </a:p>
          <a:p>
            <a:pPr lvl="1"/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ソフト </a:t>
            </a:r>
            <a:r>
              <a:rPr lang="en-US" altLang="ja-JP" sz="1600" dirty="0">
                <a:latin typeface="Ricty" panose="02000509000000000000" pitchFamily="1" charset="-128"/>
                <a:ea typeface="Ricty" panose="02000509000000000000" pitchFamily="1" charset="-128"/>
              </a:rPr>
              <a:t>404</a:t>
            </a:r>
          </a:p>
          <a:p>
            <a:r>
              <a:rPr lang="ja-JP" altLang="en-US" sz="2000" dirty="0"/>
              <a:t>同一</a:t>
            </a:r>
            <a:r>
              <a:rPr lang="en-US" altLang="ja-JP" sz="2000" dirty="0"/>
              <a:t> URL </a:t>
            </a:r>
            <a:r>
              <a:rPr lang="ja-JP" altLang="en-US" sz="2000" dirty="0"/>
              <a:t>で異なる収集時期で同じ内容のもの</a:t>
            </a:r>
            <a:endParaRPr lang="en-US" altLang="ja-JP" sz="2000" dirty="0"/>
          </a:p>
          <a:p>
            <a:pPr lvl="1"/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定期的に内容が変更されないサイト</a:t>
            </a:r>
            <a:endParaRPr lang="en-US" altLang="ja-JP" sz="1600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pPr lvl="1"/>
            <a:r>
              <a:rPr lang="en-US" altLang="ja-JP" sz="1600" dirty="0">
                <a:latin typeface="Ricty" panose="02000509000000000000" pitchFamily="1" charset="-128"/>
                <a:ea typeface="Ricty" panose="02000509000000000000" pitchFamily="1" charset="-128"/>
              </a:rPr>
              <a:t>1</a:t>
            </a:r>
            <a:r>
              <a:rPr lang="ja-JP" altLang="en-US" sz="1600" dirty="0">
                <a:latin typeface="Ricty" panose="02000509000000000000" pitchFamily="1" charset="-128"/>
                <a:ea typeface="Ricty" panose="02000509000000000000" pitchFamily="1" charset="-128"/>
              </a:rPr>
              <a:t>年を通して同じ内容のサイト</a:t>
            </a:r>
            <a:endParaRPr lang="en-US" altLang="ja-JP" sz="1600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pPr lvl="1"/>
            <a:endParaRPr lang="en-US" altLang="ja-JP" sz="1600" dirty="0"/>
          </a:p>
          <a:p>
            <a:r>
              <a:rPr lang="en-US" altLang="ja-JP" sz="2000" dirty="0"/>
              <a:t>1</a:t>
            </a:r>
            <a:r>
              <a:rPr lang="ja-JP" altLang="en-US" sz="2000" dirty="0"/>
              <a:t>年ごとの収集 </a:t>
            </a:r>
            <a:r>
              <a:rPr lang="en-US" altLang="ja-JP" sz="2000" dirty="0"/>
              <a:t>URL </a:t>
            </a:r>
            <a:r>
              <a:rPr lang="ja-JP" altLang="en-US" sz="2000" dirty="0"/>
              <a:t>の選別時に重複が検出されたサイトを排除</a:t>
            </a:r>
            <a:endParaRPr lang="en-US" altLang="ja-JP" sz="2000" dirty="0"/>
          </a:p>
          <a:p>
            <a:endParaRPr kumimoji="1" lang="ja-JP" altLang="en-US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6</a:t>
            </a:fld>
            <a:endParaRPr lang="ja-JP" altLang="en-US"/>
          </a:p>
        </p:txBody>
      </p:sp>
      <p:pic>
        <p:nvPicPr>
          <p:cNvPr id="11" name="図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0853" y="1747735"/>
            <a:ext cx="6541575" cy="4121253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9" name="四角形吹き出し 8"/>
          <p:cNvSpPr/>
          <p:nvPr/>
        </p:nvSpPr>
        <p:spPr>
          <a:xfrm>
            <a:off x="8662822" y="4201119"/>
            <a:ext cx="3456384" cy="792088"/>
          </a:xfrm>
          <a:prstGeom prst="wedgeRectCallout">
            <a:avLst>
              <a:gd name="adj1" fmla="val 193"/>
              <a:gd name="adj2" fmla="val 76952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他の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URL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と重複が多いページは 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robots.txt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　やソフト 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404</a:t>
            </a:r>
          </a:p>
        </p:txBody>
      </p:sp>
    </p:spTree>
    <p:extLst>
      <p:ext uri="{BB962C8B-B14F-4D97-AF65-F5344CB8AC3E}">
        <p14:creationId xmlns:p14="http://schemas.microsoft.com/office/powerpoint/2010/main" val="493648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203200"/>
            <a:ext cx="11036902" cy="1600200"/>
          </a:xfrm>
        </p:spPr>
        <p:txBody>
          <a:bodyPr>
            <a:noAutofit/>
          </a:bodyPr>
          <a:lstStyle/>
          <a:p>
            <a:r>
              <a:rPr lang="en-US" altLang="ja-JP" sz="4400" dirty="0"/>
              <a:t>『</a:t>
            </a:r>
            <a:r>
              <a:rPr lang="ja-JP" altLang="en-US" sz="4400" dirty="0"/>
              <a:t>国語研日本語ウェブコーパス</a:t>
            </a:r>
            <a:r>
              <a:rPr lang="en-US" altLang="ja-JP" sz="4400" dirty="0"/>
              <a:t>』</a:t>
            </a:r>
            <a:br>
              <a:rPr lang="en-US" altLang="ja-JP" sz="4400" dirty="0"/>
            </a:br>
            <a:r>
              <a:rPr lang="ja-JP" altLang="en-US" sz="4400" dirty="0"/>
              <a:t>収集</a:t>
            </a:r>
            <a:r>
              <a:rPr lang="en-US" altLang="ja-JP" sz="4400" dirty="0"/>
              <a:t>:</a:t>
            </a:r>
            <a:r>
              <a:rPr lang="ja-JP" altLang="en-US" sz="4400" dirty="0"/>
              <a:t>リンク先の集計 </a:t>
            </a:r>
            <a:r>
              <a:rPr lang="en-US" altLang="ja-JP" sz="4400" dirty="0"/>
              <a:t>(2012-4Q)</a:t>
            </a:r>
            <a:endParaRPr kumimoji="1" lang="ja-JP" altLang="en-US" sz="440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7</a:t>
            </a:fld>
            <a:endParaRPr lang="ja-JP" altLang="en-US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1863" y="1668120"/>
            <a:ext cx="8285182" cy="4688230"/>
          </a:xfrm>
          <a:prstGeom prst="rect">
            <a:avLst/>
          </a:prstGeom>
        </p:spPr>
      </p:pic>
      <p:graphicFrame>
        <p:nvGraphicFramePr>
          <p:cNvPr id="12" name="コンテンツ プレースホルダー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7681213"/>
              </p:ext>
            </p:extLst>
          </p:nvPr>
        </p:nvGraphicFramePr>
        <p:xfrm>
          <a:off x="155028" y="3056331"/>
          <a:ext cx="3426372" cy="1651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96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8675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2012-4Q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リンク先</a:t>
                      </a:r>
                      <a:endParaRPr lang="en-US" altLang="ja-JP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  <a:p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（のべ）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6,905,805,383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69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 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リンク先</a:t>
                      </a:r>
                      <a:endParaRPr kumimoji="1" lang="en-US" altLang="ja-JP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  <a:p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（異なり）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892,135,930 </a:t>
                      </a:r>
                    </a:p>
                    <a:p>
                      <a:pPr algn="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8.9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四角形吹き出し 12"/>
          <p:cNvSpPr/>
          <p:nvPr/>
        </p:nvSpPr>
        <p:spPr>
          <a:xfrm>
            <a:off x="6676367" y="2476232"/>
            <a:ext cx="3456384" cy="792088"/>
          </a:xfrm>
          <a:prstGeom prst="wedgeRectCallout">
            <a:avLst>
              <a:gd name="adj1" fmla="val -75220"/>
              <a:gd name="adj2" fmla="val -37163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1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回しかリンクされない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URL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が</a:t>
            </a:r>
            <a:endParaRPr lang="en-US" altLang="ja-JP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pPr algn="ctr"/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約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1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億件</a:t>
            </a:r>
            <a:endParaRPr lang="en-US" altLang="ja-JP" dirty="0">
              <a:latin typeface="Ricty" panose="02000509000000000000" pitchFamily="1" charset="-128"/>
              <a:ea typeface="Ricty" panose="02000509000000000000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97376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203200"/>
            <a:ext cx="11036902" cy="1600200"/>
          </a:xfrm>
        </p:spPr>
        <p:txBody>
          <a:bodyPr>
            <a:noAutofit/>
          </a:bodyPr>
          <a:lstStyle/>
          <a:p>
            <a:r>
              <a:rPr lang="en-US" altLang="ja-JP" sz="4400" dirty="0"/>
              <a:t>『</a:t>
            </a:r>
            <a:r>
              <a:rPr lang="ja-JP" altLang="en-US" sz="4400" dirty="0"/>
              <a:t>国語研日本語ウェブコーパス</a:t>
            </a:r>
            <a:r>
              <a:rPr lang="en-US" altLang="ja-JP" sz="4400" dirty="0"/>
              <a:t>』</a:t>
            </a:r>
            <a:br>
              <a:rPr lang="en-US" altLang="ja-JP" sz="4400" dirty="0"/>
            </a:br>
            <a:r>
              <a:rPr lang="ja-JP" altLang="en-US" sz="4400" dirty="0"/>
              <a:t>収集</a:t>
            </a:r>
            <a:r>
              <a:rPr lang="en-US" altLang="ja-JP" sz="4400" dirty="0"/>
              <a:t>:</a:t>
            </a:r>
            <a:r>
              <a:rPr lang="ja-JP" altLang="en-US" sz="4400" dirty="0"/>
              <a:t>リンク先の集計</a:t>
            </a:r>
            <a:endParaRPr kumimoji="1" lang="ja-JP" altLang="en-US" sz="4400" dirty="0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8</a:t>
            </a:fld>
            <a:endParaRPr lang="ja-JP" altLang="en-US"/>
          </a:p>
        </p:txBody>
      </p:sp>
      <p:graphicFrame>
        <p:nvGraphicFramePr>
          <p:cNvPr id="9" name="コンテンツ プレースホルダー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0872306"/>
              </p:ext>
            </p:extLst>
          </p:nvPr>
        </p:nvGraphicFramePr>
        <p:xfrm>
          <a:off x="838201" y="1865784"/>
          <a:ext cx="9808778" cy="26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7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562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5621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621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0937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2012-4Q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2013-1Q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2013-2Q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2013-3Q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リンク先（のべ）　（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6,905,805,383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69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 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6,610,763,700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66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7,064,611,259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70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7,222,958,033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72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リンク先（異なり）（</a:t>
                      </a:r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892,135,930 </a:t>
                      </a:r>
                    </a:p>
                    <a:p>
                      <a:pPr algn="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8.9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84,3166,672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8.4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865,694,816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8.6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855,684,918</a:t>
                      </a:r>
                    </a:p>
                    <a:p>
                      <a:pPr algn="r"/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8.5</a:t>
                      </a:r>
                      <a:r>
                        <a:rPr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</a:t>
                      </a:r>
                      <a:endParaRPr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期を通した集計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リンク先（異なり）（</a:t>
                      </a:r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4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期）</a:t>
                      </a:r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1,642,699,579</a:t>
                      </a:r>
                    </a:p>
                    <a:p>
                      <a:pPr algn="ctr"/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16</a:t>
                      </a:r>
                      <a:r>
                        <a:rPr kumimoji="1" lang="ja-JP" altLang="en-US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億</a:t>
                      </a:r>
                      <a:r>
                        <a:rPr kumimoji="1" lang="en-US" altLang="ja-JP" dirty="0">
                          <a:latin typeface="Ricty" panose="02000509000000000000" pitchFamily="1" charset="-128"/>
                          <a:ea typeface="Ricty" panose="02000509000000000000" pitchFamily="1" charset="-128"/>
                        </a:rPr>
                        <a:t>URL </a:t>
                      </a:r>
                      <a:endParaRPr kumimoji="1" lang="ja-JP" altLang="en-US" dirty="0">
                        <a:latin typeface="Ricty" panose="02000509000000000000" pitchFamily="1" charset="-128"/>
                        <a:ea typeface="Ricty" panose="02000509000000000000" pitchFamily="1" charset="-128"/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r"/>
                      <a:endParaRPr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テキスト ボックス 9"/>
          <p:cNvSpPr txBox="1"/>
          <p:nvPr/>
        </p:nvSpPr>
        <p:spPr>
          <a:xfrm>
            <a:off x="1809551" y="4661322"/>
            <a:ext cx="88374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既収集の 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URL 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のうち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4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期を通して重複がないページ（約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3693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万ページ）と</a:t>
            </a:r>
            <a:endParaRPr lang="en-US" altLang="ja-JP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リンク先（異なり）の中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16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億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URL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から、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2014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年に収集すべき </a:t>
            </a:r>
            <a:r>
              <a:rPr lang="en-US" altLang="ja-JP" dirty="0">
                <a:latin typeface="Ricty" panose="02000509000000000000" pitchFamily="1" charset="-128"/>
                <a:ea typeface="Ricty" panose="02000509000000000000" pitchFamily="1" charset="-128"/>
              </a:rPr>
              <a:t>URL </a:t>
            </a:r>
            <a:r>
              <a:rPr lang="ja-JP" altLang="en-US" dirty="0">
                <a:latin typeface="Ricty" panose="02000509000000000000" pitchFamily="1" charset="-128"/>
                <a:ea typeface="Ricty" panose="02000509000000000000" pitchFamily="1" charset="-128"/>
              </a:rPr>
              <a:t>をサンプリング</a:t>
            </a:r>
            <a:endParaRPr lang="en-US" altLang="ja-JP" dirty="0">
              <a:latin typeface="Ricty" panose="02000509000000000000" pitchFamily="1" charset="-128"/>
              <a:ea typeface="Ricty" panose="02000509000000000000" pitchFamily="1" charset="-128"/>
            </a:endParaRPr>
          </a:p>
          <a:p>
            <a:endParaRPr kumimoji="1" lang="ja-JP" altLang="en-US" dirty="0">
              <a:latin typeface="Ricty" panose="02000509000000000000" pitchFamily="1" charset="-128"/>
              <a:ea typeface="Ricty" panose="02000509000000000000" pitchFamily="1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27148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ja-JP" dirty="0"/>
              <a:t>『</a:t>
            </a:r>
            <a:r>
              <a:rPr lang="ja-JP" altLang="en-US" dirty="0"/>
              <a:t>国語研日本語ウェブコーパス</a:t>
            </a:r>
            <a:r>
              <a:rPr lang="en-US" altLang="ja-JP" dirty="0"/>
              <a:t>』</a:t>
            </a:r>
            <a:br>
              <a:rPr lang="en-US" altLang="ja-JP" dirty="0"/>
            </a:br>
            <a:r>
              <a:rPr lang="ja-JP" altLang="en-US" dirty="0"/>
              <a:t>解析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ja-JP" altLang="en-US" sz="2400" dirty="0"/>
              <a:t>正規化</a:t>
            </a:r>
            <a:endParaRPr lang="en-US" altLang="ja-JP" sz="2400" dirty="0"/>
          </a:p>
          <a:p>
            <a:pPr lvl="1"/>
            <a:r>
              <a:rPr lang="en-US" altLang="ja-JP" sz="2000" dirty="0"/>
              <a:t>HTML </a:t>
            </a:r>
            <a:r>
              <a:rPr lang="ja-JP" altLang="en-US" sz="2000" dirty="0"/>
              <a:t>からのテキスト抽出、文字コード変換、文抽出</a:t>
            </a:r>
            <a:endParaRPr lang="en-US" altLang="ja-JP" sz="2000" dirty="0"/>
          </a:p>
          <a:p>
            <a:r>
              <a:rPr lang="ja-JP" altLang="en-US" sz="2400" dirty="0"/>
              <a:t>形態素解析・係り受け解析</a:t>
            </a:r>
            <a:endParaRPr lang="en-US" altLang="ja-JP" sz="2400" dirty="0"/>
          </a:p>
          <a:p>
            <a:r>
              <a:rPr lang="en-US" altLang="ja-JP" sz="2400" dirty="0"/>
              <a:t>n-gram </a:t>
            </a:r>
            <a:r>
              <a:rPr lang="ja-JP" altLang="en-US" sz="2400" dirty="0"/>
              <a:t>作成</a:t>
            </a:r>
            <a:endParaRPr lang="en-US" altLang="ja-JP" sz="2400" dirty="0"/>
          </a:p>
          <a:p>
            <a:endParaRPr kumimoji="1" lang="ja-JP" altLang="en-US" dirty="0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2714C-2F2B-4339-875C-F662F0CA4545}" type="slidenum">
              <a:rPr lang="ja-JP" altLang="en-US" smtClean="0"/>
              <a:pPr/>
              <a:t>9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90525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2153</Words>
  <Application>Microsoft Office PowerPoint</Application>
  <PresentationFormat>ワイド画面</PresentationFormat>
  <Paragraphs>586</Paragraphs>
  <Slides>16</Slides>
  <Notes>16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3" baseType="lpstr">
      <vt:lpstr>ＭＳ Ｐゴシック</vt:lpstr>
      <vt:lpstr>ＭＳ Ｐ明朝</vt:lpstr>
      <vt:lpstr>Ricty</vt:lpstr>
      <vt:lpstr>Arial</vt:lpstr>
      <vt:lpstr>Calibri</vt:lpstr>
      <vt:lpstr>Calibri Light</vt:lpstr>
      <vt:lpstr>Office テーマ</vt:lpstr>
      <vt:lpstr>『国語研日本語ウェブコーパス』の概要</vt:lpstr>
      <vt:lpstr>国語研コーパス開発センター 「超大規模コーパス」プロジェクト：概要</vt:lpstr>
      <vt:lpstr>『国語研日本語ウェブコーパス』 基盤技術</vt:lpstr>
      <vt:lpstr>『国語研日本語ウェブコーパス』 収集</vt:lpstr>
      <vt:lpstr>『国語研日本語ウェブコーパス』 収集:収集ページの統計</vt:lpstr>
      <vt:lpstr>『国語研日本語ウェブコーパス』 収集:収集ページの重複</vt:lpstr>
      <vt:lpstr>『国語研日本語ウェブコーパス』 収集:リンク先の集計 (2012-4Q)</vt:lpstr>
      <vt:lpstr>『国語研日本語ウェブコーパス』 収集:リンク先の集計</vt:lpstr>
      <vt:lpstr>『国語研日本語ウェブコーパス』 解析</vt:lpstr>
      <vt:lpstr>『国語研日本語ウェブコーパス』 解析:正規化</vt:lpstr>
      <vt:lpstr>『国語研日本語ウェブコーパス』 解析:形態素解析・係り受け解析</vt:lpstr>
      <vt:lpstr>PowerPoint プレゼンテーション</vt:lpstr>
      <vt:lpstr>PowerPoint プレゼンテーション</vt:lpstr>
      <vt:lpstr>『国語研日本語ウェブコーパス』 利用</vt:lpstr>
      <vt:lpstr>『国語研日本語ウェブコーパス』 まとめ</vt:lpstr>
      <vt:lpstr>参考文献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2016-08-30T02:03:47Z</dcterms:created>
  <dcterms:modified xsi:type="dcterms:W3CDTF">2018-03-16T02:50:57Z</dcterms:modified>
</cp:coreProperties>
</file>